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0.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1.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9" r:id="rId3"/>
    <p:sldMasterId id="2147483696" r:id="rId4"/>
    <p:sldMasterId id="2147483707" r:id="rId5"/>
    <p:sldMasterId id="2147483716" r:id="rId6"/>
    <p:sldMasterId id="2147483727" r:id="rId7"/>
    <p:sldMasterId id="2147483740" r:id="rId8"/>
    <p:sldMasterId id="2147483747" r:id="rId9"/>
    <p:sldMasterId id="2147483772" r:id="rId10"/>
    <p:sldMasterId id="2147483779" r:id="rId11"/>
    <p:sldMasterId id="2147483793" r:id="rId12"/>
  </p:sldMasterIdLst>
  <p:notesMasterIdLst>
    <p:notesMasterId r:id="rId113"/>
  </p:notesMasterIdLst>
  <p:sldIdLst>
    <p:sldId id="258" r:id="rId13"/>
    <p:sldId id="3813" r:id="rId14"/>
    <p:sldId id="3869" r:id="rId15"/>
    <p:sldId id="3892" r:id="rId16"/>
    <p:sldId id="2699" r:id="rId17"/>
    <p:sldId id="2704" r:id="rId18"/>
    <p:sldId id="2725" r:id="rId19"/>
    <p:sldId id="2727" r:id="rId20"/>
    <p:sldId id="2728" r:id="rId21"/>
    <p:sldId id="2729" r:id="rId22"/>
    <p:sldId id="2730" r:id="rId23"/>
    <p:sldId id="3827" r:id="rId24"/>
    <p:sldId id="3890" r:id="rId25"/>
    <p:sldId id="3889" r:id="rId26"/>
    <p:sldId id="3828" r:id="rId27"/>
    <p:sldId id="3829" r:id="rId28"/>
    <p:sldId id="3826" r:id="rId29"/>
    <p:sldId id="2726" r:id="rId30"/>
    <p:sldId id="3830" r:id="rId31"/>
    <p:sldId id="396" r:id="rId32"/>
    <p:sldId id="3865" r:id="rId33"/>
    <p:sldId id="475" r:id="rId34"/>
    <p:sldId id="422" r:id="rId35"/>
    <p:sldId id="3864" r:id="rId36"/>
    <p:sldId id="2732" r:id="rId37"/>
    <p:sldId id="3825" r:id="rId38"/>
    <p:sldId id="3831" r:id="rId39"/>
    <p:sldId id="3832" r:id="rId40"/>
    <p:sldId id="3833" r:id="rId41"/>
    <p:sldId id="3834" r:id="rId42"/>
    <p:sldId id="3874" r:id="rId43"/>
    <p:sldId id="616" r:id="rId44"/>
    <p:sldId id="3877" r:id="rId45"/>
    <p:sldId id="527" r:id="rId46"/>
    <p:sldId id="3884" r:id="rId47"/>
    <p:sldId id="3885" r:id="rId48"/>
    <p:sldId id="3835" r:id="rId49"/>
    <p:sldId id="2707" r:id="rId50"/>
    <p:sldId id="2701" r:id="rId51"/>
    <p:sldId id="2702" r:id="rId52"/>
    <p:sldId id="3837" r:id="rId53"/>
    <p:sldId id="3887" r:id="rId54"/>
    <p:sldId id="3888" r:id="rId55"/>
    <p:sldId id="3868" r:id="rId56"/>
    <p:sldId id="3867" r:id="rId57"/>
    <p:sldId id="3866" r:id="rId58"/>
    <p:sldId id="3875" r:id="rId59"/>
    <p:sldId id="2712" r:id="rId60"/>
    <p:sldId id="2711" r:id="rId61"/>
    <p:sldId id="2714" r:id="rId62"/>
    <p:sldId id="2716" r:id="rId63"/>
    <p:sldId id="6430" r:id="rId64"/>
    <p:sldId id="6431" r:id="rId65"/>
    <p:sldId id="2717" r:id="rId66"/>
    <p:sldId id="3839" r:id="rId67"/>
    <p:sldId id="3840" r:id="rId68"/>
    <p:sldId id="3841" r:id="rId69"/>
    <p:sldId id="3842" r:id="rId70"/>
    <p:sldId id="3843" r:id="rId71"/>
    <p:sldId id="2719" r:id="rId72"/>
    <p:sldId id="2720" r:id="rId73"/>
    <p:sldId id="3880" r:id="rId74"/>
    <p:sldId id="3881" r:id="rId75"/>
    <p:sldId id="3883" r:id="rId76"/>
    <p:sldId id="3882" r:id="rId77"/>
    <p:sldId id="2718" r:id="rId78"/>
    <p:sldId id="442" r:id="rId79"/>
    <p:sldId id="2643" r:id="rId80"/>
    <p:sldId id="2721" r:id="rId81"/>
    <p:sldId id="3876" r:id="rId82"/>
    <p:sldId id="3845" r:id="rId83"/>
    <p:sldId id="3878" r:id="rId84"/>
    <p:sldId id="3848" r:id="rId85"/>
    <p:sldId id="400" r:id="rId86"/>
    <p:sldId id="3849" r:id="rId87"/>
    <p:sldId id="397" r:id="rId88"/>
    <p:sldId id="3854" r:id="rId89"/>
    <p:sldId id="3853" r:id="rId90"/>
    <p:sldId id="3850" r:id="rId91"/>
    <p:sldId id="3851" r:id="rId92"/>
    <p:sldId id="3852" r:id="rId93"/>
    <p:sldId id="3855" r:id="rId94"/>
    <p:sldId id="3856" r:id="rId95"/>
    <p:sldId id="3857" r:id="rId96"/>
    <p:sldId id="3860" r:id="rId97"/>
    <p:sldId id="3858" r:id="rId98"/>
    <p:sldId id="3862" r:id="rId99"/>
    <p:sldId id="3861" r:id="rId100"/>
    <p:sldId id="3863" r:id="rId101"/>
    <p:sldId id="3859" r:id="rId102"/>
    <p:sldId id="2723" r:id="rId103"/>
    <p:sldId id="3886" r:id="rId104"/>
    <p:sldId id="3870" r:id="rId105"/>
    <p:sldId id="3871" r:id="rId106"/>
    <p:sldId id="3872" r:id="rId107"/>
    <p:sldId id="3873" r:id="rId108"/>
    <p:sldId id="3891" r:id="rId109"/>
    <p:sldId id="6428" r:id="rId110"/>
    <p:sldId id="6429" r:id="rId111"/>
    <p:sldId id="2724"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DD4016-CD0F-4E10-8CA5-E74C5732787B}">
          <p14:sldIdLst>
            <p14:sldId id="258"/>
            <p14:sldId id="3813"/>
            <p14:sldId id="3869"/>
            <p14:sldId id="3892"/>
            <p14:sldId id="2699"/>
            <p14:sldId id="2704"/>
          </p14:sldIdLst>
        </p14:section>
        <p14:section name="Initial Setup" id="{E4A5C05F-42B4-43CA-BBF1-BAAC2E85E6FC}">
          <p14:sldIdLst>
            <p14:sldId id="2725"/>
            <p14:sldId id="2727"/>
            <p14:sldId id="2728"/>
            <p14:sldId id="2729"/>
            <p14:sldId id="2730"/>
          </p14:sldIdLst>
        </p14:section>
        <p14:section name="Create Credentials" id="{907C0AF2-A0C5-402E-947F-ED5C44F32052}">
          <p14:sldIdLst>
            <p14:sldId id="3827"/>
            <p14:sldId id="3890"/>
            <p14:sldId id="3889"/>
            <p14:sldId id="3828"/>
            <p14:sldId id="3829"/>
            <p14:sldId id="3826"/>
          </p14:sldIdLst>
        </p14:section>
        <p14:section name="Create Cluster" id="{A8B1ADE6-129A-4242-8328-FB8947ABA0ED}">
          <p14:sldIdLst>
            <p14:sldId id="2726"/>
            <p14:sldId id="3830"/>
            <p14:sldId id="396"/>
            <p14:sldId id="3865"/>
            <p14:sldId id="475"/>
            <p14:sldId id="422"/>
            <p14:sldId id="3864"/>
            <p14:sldId id="2732"/>
            <p14:sldId id="3825"/>
            <p14:sldId id="3831"/>
            <p14:sldId id="3832"/>
            <p14:sldId id="3833"/>
            <p14:sldId id="3834"/>
            <p14:sldId id="3874"/>
            <p14:sldId id="616"/>
            <p14:sldId id="3877"/>
            <p14:sldId id="527"/>
            <p14:sldId id="3884"/>
            <p14:sldId id="3885"/>
          </p14:sldIdLst>
        </p14:section>
        <p14:section name="Deploy Jenkins" id="{ED19DB58-7EE6-44FA-BAA5-59176FDCE288}">
          <p14:sldIdLst>
            <p14:sldId id="3835"/>
            <p14:sldId id="2707"/>
            <p14:sldId id="2701"/>
            <p14:sldId id="2702"/>
            <p14:sldId id="3837"/>
          </p14:sldIdLst>
        </p14:section>
        <p14:section name="First Build" id="{E0CCA971-5024-4BAB-B5B5-355B5CC6672A}">
          <p14:sldIdLst>
            <p14:sldId id="3887"/>
            <p14:sldId id="3888"/>
            <p14:sldId id="3868"/>
            <p14:sldId id="3867"/>
            <p14:sldId id="3866"/>
            <p14:sldId id="3875"/>
          </p14:sldIdLst>
        </p14:section>
        <p14:section name="Integrate Dynatrace" id="{8758427C-A3A3-404F-B513-07AF67942CDA}">
          <p14:sldIdLst>
            <p14:sldId id="2712"/>
            <p14:sldId id="2711"/>
            <p14:sldId id="2714"/>
            <p14:sldId id="2716"/>
            <p14:sldId id="6430"/>
            <p14:sldId id="6431"/>
            <p14:sldId id="2717"/>
            <p14:sldId id="3839"/>
            <p14:sldId id="3840"/>
            <p14:sldId id="3841"/>
            <p14:sldId id="3842"/>
            <p14:sldId id="3843"/>
          </p14:sldIdLst>
        </p14:section>
        <p14:section name="Deploy Bad Build" id="{D1FD7D71-F966-4BEB-85D6-69BC4B32BF0E}">
          <p14:sldIdLst>
            <p14:sldId id="2719"/>
            <p14:sldId id="2720"/>
            <p14:sldId id="3880"/>
            <p14:sldId id="3881"/>
            <p14:sldId id="3883"/>
            <p14:sldId id="3882"/>
            <p14:sldId id="2718"/>
            <p14:sldId id="442"/>
            <p14:sldId id="2643"/>
            <p14:sldId id="2721"/>
            <p14:sldId id="3876"/>
            <p14:sldId id="3845"/>
            <p14:sldId id="3878"/>
            <p14:sldId id="3848"/>
            <p14:sldId id="400"/>
            <p14:sldId id="3849"/>
            <p14:sldId id="397"/>
            <p14:sldId id="3854"/>
            <p14:sldId id="3853"/>
            <p14:sldId id="3850"/>
            <p14:sldId id="3851"/>
            <p14:sldId id="3852"/>
            <p14:sldId id="3855"/>
            <p14:sldId id="3856"/>
            <p14:sldId id="3857"/>
            <p14:sldId id="3860"/>
            <p14:sldId id="3858"/>
            <p14:sldId id="3862"/>
            <p14:sldId id="3861"/>
            <p14:sldId id="3863"/>
          </p14:sldIdLst>
        </p14:section>
        <p14:section name="Cleanup" id="{5B419EEC-A105-4095-9AB7-B19BF3C0A55E}">
          <p14:sldIdLst>
            <p14:sldId id="3859"/>
            <p14:sldId id="2723"/>
            <p14:sldId id="3886"/>
            <p14:sldId id="3870"/>
            <p14:sldId id="3871"/>
            <p14:sldId id="3872"/>
            <p14:sldId id="3873"/>
            <p14:sldId id="3891"/>
            <p14:sldId id="6428"/>
            <p14:sldId id="6429"/>
            <p14:sldId id="27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ston, Jennifer" initials="JJ" lastIdx="1" clrIdx="0">
    <p:extLst>
      <p:ext uri="{19B8F6BF-5375-455C-9EA6-DF929625EA0E}">
        <p15:presenceInfo xmlns:p15="http://schemas.microsoft.com/office/powerpoint/2012/main" userId="S-1-5-21-1248024348-3599049643-1007755405-23177" providerId="AD"/>
      </p:ext>
    </p:extLst>
  </p:cmAuthor>
  <p:cmAuthor id="2" name="LaToya Phillips" initials="LP" lastIdx="3" clrIdx="1">
    <p:extLst>
      <p:ext uri="{19B8F6BF-5375-455C-9EA6-DF929625EA0E}">
        <p15:presenceInfo xmlns:p15="http://schemas.microsoft.com/office/powerpoint/2012/main" userId="e13559f6fbb1de93" providerId="Windows Live"/>
      </p:ext>
    </p:extLst>
  </p:cmAuthor>
  <p:cmAuthor id="3" name="Renders, Kristof" initials="RK" lastIdx="2" clrIdx="2">
    <p:extLst>
      <p:ext uri="{19B8F6BF-5375-455C-9EA6-DF929625EA0E}">
        <p15:presenceInfo xmlns:p15="http://schemas.microsoft.com/office/powerpoint/2012/main" userId="S::kristof.renders@dynatrace.com::4708f237-4650-4738-b70b-d44523e1a49f" providerId="AD"/>
      </p:ext>
    </p:extLst>
  </p:cmAuthor>
  <p:cmAuthor id="4" name="Phillips, Latoya" initials="PL" lastIdx="9" clrIdx="3">
    <p:extLst>
      <p:ext uri="{19B8F6BF-5375-455C-9EA6-DF929625EA0E}">
        <p15:presenceInfo xmlns:p15="http://schemas.microsoft.com/office/powerpoint/2012/main" userId="S-1-5-21-1248024348-3599049643-1007755405-87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B4364-D13C-974A-ACA4-A22CB26DBE75}" v="15" dt="2020-02-26T04:36:23.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56" autoAdjust="0"/>
    <p:restoredTop sz="81099"/>
  </p:normalViewPr>
  <p:slideViewPr>
    <p:cSldViewPr snapToGrid="0">
      <p:cViewPr varScale="1">
        <p:scale>
          <a:sx n="76" d="100"/>
          <a:sy n="76" d="100"/>
        </p:scale>
        <p:origin x="216" y="1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theme" Target="theme/theme1.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commentAuthors" Target="commentAuthors.xml"/><Relationship Id="rId119" Type="http://schemas.microsoft.com/office/2015/10/relationships/revisionInfo" Target="revisionInfo.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016E-9A84-41A9-99C9-4B66C217CEC4}" type="datetimeFigureOut">
              <a:rPr lang="en-US" smtClean="0"/>
              <a:t>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3A591-9B9D-4380-8777-0F91ABAFD89F}" type="slidenum">
              <a:rPr lang="en-US" smtClean="0"/>
              <a:t>‹#›</a:t>
            </a:fld>
            <a:endParaRPr lang="en-US"/>
          </a:p>
        </p:txBody>
      </p:sp>
    </p:spTree>
    <p:extLst>
      <p:ext uri="{BB962C8B-B14F-4D97-AF65-F5344CB8AC3E}">
        <p14:creationId xmlns:p14="http://schemas.microsoft.com/office/powerpoint/2010/main" val="78110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3sj466wqlrld0.cloudfront.net/files/22701/ACL_Kubernetes_Intro.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dynatrace-acm/dtacmworksho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organizations Digital Transformation journeys look very similar to this.  </a:t>
            </a:r>
          </a:p>
          <a:p>
            <a:endParaRPr lang="en-US" dirty="0"/>
          </a:p>
          <a:p>
            <a:r>
              <a:rPr lang="en-US" dirty="0"/>
              <a:t>Whether you’re just getting started on your journey, or you’re well on your way, automation must be a core part of your strategy…  </a:t>
            </a:r>
          </a:p>
          <a:p>
            <a:endParaRPr lang="en-US" dirty="0"/>
          </a:p>
          <a:p>
            <a:r>
              <a:rPr lang="en-US" dirty="0"/>
              <a:t>At Dynatrace, we started our transformation over 6 years ago when we set out to rebuild our core product.  But we didn’t just create new technology, we transformed the way we delivered our software to our customers.</a:t>
            </a:r>
          </a:p>
          <a:p>
            <a:endParaRPr lang="en-US" dirty="0"/>
          </a:p>
          <a:p>
            <a:pPr marL="0" indent="0">
              <a:buFont typeface="Arial" panose="020B0604020202020204" pitchFamily="34" charset="0"/>
              <a:buNone/>
            </a:pPr>
            <a:endParaRPr lang="en-US" sz="1200" dirty="0">
              <a:solidFill>
                <a:schemeClr val="bg1"/>
              </a:solidFill>
              <a:latin typeface="Bernina Sans Narrow Lt" pitchFamily="50"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228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43188" y="2266950"/>
            <a:ext cx="3478212" cy="1957388"/>
          </a:xfrm>
        </p:spPr>
      </p:sp>
      <p:sp>
        <p:nvSpPr>
          <p:cNvPr id="3" name="Notes Placeholder 2"/>
          <p:cNvSpPr>
            <a:spLocks noGrp="1"/>
          </p:cNvSpPr>
          <p:nvPr>
            <p:ph type="body" idx="1"/>
          </p:nvPr>
        </p:nvSpPr>
        <p:spPr/>
        <p:txBody>
          <a:bodyPr/>
          <a:lstStyle/>
          <a:p>
            <a:r>
              <a:rPr lang="de-AT" dirty="0"/>
              <a:t>Cloud </a:t>
            </a:r>
            <a:r>
              <a:rPr lang="de-AT" dirty="0" err="1"/>
              <a:t>service</a:t>
            </a:r>
            <a:r>
              <a:rPr lang="de-AT" dirty="0"/>
              <a:t> </a:t>
            </a:r>
            <a:r>
              <a:rPr lang="de-AT" dirty="0" err="1"/>
              <a:t>models</a:t>
            </a:r>
            <a:r>
              <a:rPr lang="de-AT" dirty="0"/>
              <a:t>: </a:t>
            </a:r>
            <a:r>
              <a:rPr lang="de-AT" dirty="0" err="1"/>
              <a:t>iaas</a:t>
            </a:r>
            <a:r>
              <a:rPr lang="de-AT" dirty="0"/>
              <a:t>, </a:t>
            </a:r>
            <a:r>
              <a:rPr lang="de-AT" dirty="0" err="1"/>
              <a:t>paas</a:t>
            </a:r>
            <a:r>
              <a:rPr lang="de-AT" dirty="0"/>
              <a:t>, </a:t>
            </a:r>
            <a:r>
              <a:rPr lang="de-AT" dirty="0" err="1"/>
              <a:t>saas</a:t>
            </a:r>
            <a:endParaRPr lang="de-AT" dirty="0"/>
          </a:p>
          <a:p>
            <a:endParaRPr lang="de-AT" dirty="0"/>
          </a:p>
          <a:p>
            <a:r>
              <a:rPr lang="de-AT" dirty="0" err="1"/>
              <a:t>IaaS</a:t>
            </a:r>
            <a:r>
              <a:rPr lang="de-AT" dirty="0"/>
              <a:t> : </a:t>
            </a:r>
            <a:r>
              <a:rPr lang="de-AT" dirty="0" err="1"/>
              <a:t>provides</a:t>
            </a:r>
            <a:r>
              <a:rPr lang="de-AT" dirty="0"/>
              <a:t> </a:t>
            </a:r>
            <a:r>
              <a:rPr lang="de-AT" dirty="0" err="1"/>
              <a:t>infrastructure</a:t>
            </a:r>
            <a:r>
              <a:rPr lang="de-AT" dirty="0"/>
              <a:t> </a:t>
            </a:r>
            <a:r>
              <a:rPr lang="de-AT" dirty="0" err="1"/>
              <a:t>building</a:t>
            </a:r>
            <a:r>
              <a:rPr lang="de-AT" dirty="0"/>
              <a:t> </a:t>
            </a:r>
            <a:r>
              <a:rPr lang="de-AT" dirty="0" err="1"/>
              <a:t>blocks</a:t>
            </a:r>
            <a:r>
              <a:rPr lang="de-AT" dirty="0"/>
              <a:t> (VMs, VLANs, </a:t>
            </a:r>
            <a:r>
              <a:rPr lang="de-AT" dirty="0" err="1"/>
              <a:t>etc</a:t>
            </a:r>
            <a:r>
              <a:rPr lang="de-AT" dirty="0"/>
              <a:t>)</a:t>
            </a:r>
          </a:p>
          <a:p>
            <a:r>
              <a:rPr lang="de-AT" dirty="0" err="1"/>
              <a:t>PaaS</a:t>
            </a:r>
            <a:r>
              <a:rPr lang="de-AT" dirty="0"/>
              <a:t> : </a:t>
            </a:r>
            <a:r>
              <a:rPr lang="de-AT" dirty="0" err="1"/>
              <a:t>provides</a:t>
            </a:r>
            <a:r>
              <a:rPr lang="de-AT" dirty="0"/>
              <a:t> </a:t>
            </a:r>
            <a:r>
              <a:rPr lang="de-AT" dirty="0" err="1"/>
              <a:t>development</a:t>
            </a:r>
            <a:r>
              <a:rPr lang="de-AT" dirty="0"/>
              <a:t> </a:t>
            </a:r>
            <a:r>
              <a:rPr lang="de-AT" dirty="0" err="1"/>
              <a:t>and</a:t>
            </a:r>
            <a:r>
              <a:rPr lang="de-AT" dirty="0"/>
              <a:t> </a:t>
            </a:r>
            <a:r>
              <a:rPr lang="de-AT" dirty="0" err="1"/>
              <a:t>software</a:t>
            </a:r>
            <a:r>
              <a:rPr lang="de-AT" dirty="0"/>
              <a:t> </a:t>
            </a:r>
            <a:r>
              <a:rPr lang="de-AT" dirty="0" err="1"/>
              <a:t>lifecycle</a:t>
            </a:r>
            <a:r>
              <a:rPr lang="de-AT" dirty="0"/>
              <a:t> </a:t>
            </a:r>
            <a:r>
              <a:rPr lang="de-AT" dirty="0" err="1"/>
              <a:t>management</a:t>
            </a:r>
            <a:r>
              <a:rPr lang="de-AT" dirty="0"/>
              <a:t> </a:t>
            </a:r>
            <a:r>
              <a:rPr lang="de-AT" dirty="0" err="1"/>
              <a:t>environment</a:t>
            </a:r>
            <a:endParaRPr lang="de-AT" dirty="0"/>
          </a:p>
          <a:p>
            <a:endParaRPr lang="de-AT" dirty="0"/>
          </a:p>
          <a:p>
            <a:r>
              <a:rPr lang="de-AT" dirty="0" err="1"/>
              <a:t>CaaS</a:t>
            </a:r>
            <a:r>
              <a:rPr lang="de-AT" dirty="0"/>
              <a:t> </a:t>
            </a:r>
            <a:r>
              <a:rPr lang="de-AT" dirty="0" err="1"/>
              <a:t>could</a:t>
            </a:r>
            <a:r>
              <a:rPr lang="de-AT" dirty="0"/>
              <a:t> </a:t>
            </a:r>
            <a:r>
              <a:rPr lang="de-AT" dirty="0" err="1"/>
              <a:t>be</a:t>
            </a:r>
            <a:r>
              <a:rPr lang="de-AT" dirty="0"/>
              <a:t> </a:t>
            </a:r>
            <a:r>
              <a:rPr lang="de-AT" dirty="0" err="1"/>
              <a:t>placed</a:t>
            </a:r>
            <a:r>
              <a:rPr lang="de-AT" dirty="0"/>
              <a:t> </a:t>
            </a:r>
            <a:r>
              <a:rPr lang="de-AT" dirty="0" err="1"/>
              <a:t>between</a:t>
            </a:r>
            <a:r>
              <a:rPr lang="de-AT" dirty="0"/>
              <a:t> </a:t>
            </a:r>
            <a:r>
              <a:rPr lang="de-AT" dirty="0" err="1"/>
              <a:t>IaaS</a:t>
            </a:r>
            <a:r>
              <a:rPr lang="de-AT" dirty="0"/>
              <a:t> </a:t>
            </a:r>
            <a:r>
              <a:rPr lang="de-AT" dirty="0" err="1"/>
              <a:t>and</a:t>
            </a:r>
            <a:r>
              <a:rPr lang="de-AT" dirty="0"/>
              <a:t> </a:t>
            </a:r>
            <a:r>
              <a:rPr lang="de-AT" dirty="0" err="1"/>
              <a:t>PaaS</a:t>
            </a:r>
            <a:r>
              <a:rPr lang="de-AT" dirty="0"/>
              <a:t>.</a:t>
            </a:r>
          </a:p>
          <a:p>
            <a:endParaRPr lang="de-AT" dirty="0"/>
          </a:p>
          <a:p>
            <a:r>
              <a:rPr lang="de-AT" dirty="0" err="1"/>
              <a:t>CaaS</a:t>
            </a:r>
            <a:r>
              <a:rPr lang="de-AT" dirty="0"/>
              <a:t> </a:t>
            </a:r>
            <a:r>
              <a:rPr lang="de-AT" dirty="0" err="1"/>
              <a:t>vs</a:t>
            </a:r>
            <a:r>
              <a:rPr lang="de-AT" dirty="0"/>
              <a:t> </a:t>
            </a:r>
            <a:r>
              <a:rPr lang="de-AT" dirty="0" err="1"/>
              <a:t>IaaS</a:t>
            </a:r>
            <a:r>
              <a:rPr lang="de-AT" dirty="0"/>
              <a:t>, </a:t>
            </a:r>
            <a:r>
              <a:rPr lang="de-AT" dirty="0" err="1"/>
              <a:t>you</a:t>
            </a:r>
            <a:r>
              <a:rPr lang="de-AT" dirty="0"/>
              <a:t> </a:t>
            </a:r>
            <a:r>
              <a:rPr lang="de-AT" dirty="0" err="1"/>
              <a:t>don‘t</a:t>
            </a:r>
            <a:r>
              <a:rPr lang="de-AT" dirty="0"/>
              <a:t> manage </a:t>
            </a:r>
            <a:r>
              <a:rPr lang="de-AT" dirty="0" err="1"/>
              <a:t>or</a:t>
            </a:r>
            <a:r>
              <a:rPr lang="de-AT" dirty="0"/>
              <a:t> </a:t>
            </a:r>
            <a:r>
              <a:rPr lang="de-AT" dirty="0" err="1"/>
              <a:t>have</a:t>
            </a:r>
            <a:r>
              <a:rPr lang="de-AT" dirty="0"/>
              <a:t> </a:t>
            </a:r>
            <a:r>
              <a:rPr lang="de-AT" dirty="0" err="1"/>
              <a:t>to</a:t>
            </a:r>
            <a:r>
              <a:rPr lang="de-AT" dirty="0"/>
              <a:t> </a:t>
            </a:r>
            <a:r>
              <a:rPr lang="de-AT" dirty="0" err="1"/>
              <a:t>be</a:t>
            </a:r>
            <a:r>
              <a:rPr lang="de-AT" dirty="0"/>
              <a:t> </a:t>
            </a:r>
            <a:r>
              <a:rPr lang="de-AT" dirty="0" err="1"/>
              <a:t>concerned</a:t>
            </a:r>
            <a:r>
              <a:rPr lang="de-AT" dirty="0"/>
              <a:t> </a:t>
            </a:r>
            <a:r>
              <a:rPr lang="de-AT" dirty="0" err="1"/>
              <a:t>about</a:t>
            </a:r>
            <a:r>
              <a:rPr lang="de-AT" dirty="0"/>
              <a:t> </a:t>
            </a:r>
            <a:r>
              <a:rPr lang="de-AT" dirty="0" err="1"/>
              <a:t>the</a:t>
            </a:r>
            <a:r>
              <a:rPr lang="de-AT" dirty="0"/>
              <a:t> OS-level. </a:t>
            </a:r>
            <a:r>
              <a:rPr lang="de-AT" dirty="0" err="1"/>
              <a:t>No</a:t>
            </a:r>
            <a:r>
              <a:rPr lang="de-AT" dirty="0"/>
              <a:t> </a:t>
            </a:r>
            <a:r>
              <a:rPr lang="de-AT" dirty="0" err="1"/>
              <a:t>need</a:t>
            </a:r>
            <a:r>
              <a:rPr lang="de-AT" dirty="0"/>
              <a:t> </a:t>
            </a:r>
            <a:r>
              <a:rPr lang="de-AT" dirty="0" err="1"/>
              <a:t>to</a:t>
            </a:r>
            <a:r>
              <a:rPr lang="de-AT" dirty="0"/>
              <a:t> </a:t>
            </a:r>
            <a:r>
              <a:rPr lang="de-AT" dirty="0" err="1"/>
              <a:t>be</a:t>
            </a:r>
            <a:r>
              <a:rPr lang="de-AT" dirty="0"/>
              <a:t> a Linux </a:t>
            </a:r>
            <a:r>
              <a:rPr lang="de-AT" dirty="0" err="1"/>
              <a:t>sysadmin</a:t>
            </a:r>
            <a:r>
              <a:rPr lang="de-AT" dirty="0"/>
              <a:t>. </a:t>
            </a:r>
          </a:p>
          <a:p>
            <a:endParaRPr lang="de-AT" dirty="0"/>
          </a:p>
          <a:p>
            <a:r>
              <a:rPr lang="de-AT" dirty="0" err="1"/>
              <a:t>CaaS</a:t>
            </a:r>
            <a:r>
              <a:rPr lang="de-AT" dirty="0"/>
              <a:t> </a:t>
            </a:r>
            <a:r>
              <a:rPr lang="de-AT" dirty="0" err="1"/>
              <a:t>vs</a:t>
            </a:r>
            <a:r>
              <a:rPr lang="de-AT" dirty="0"/>
              <a:t> </a:t>
            </a:r>
            <a:r>
              <a:rPr lang="de-AT" dirty="0" err="1"/>
              <a:t>PaaS</a:t>
            </a:r>
            <a:r>
              <a:rPr lang="de-AT" dirty="0"/>
              <a:t>, </a:t>
            </a:r>
            <a:r>
              <a:rPr lang="de-AT" dirty="0" err="1"/>
              <a:t>with</a:t>
            </a:r>
            <a:r>
              <a:rPr lang="de-AT" dirty="0"/>
              <a:t> </a:t>
            </a:r>
            <a:r>
              <a:rPr lang="de-AT" dirty="0" err="1"/>
              <a:t>PaaS</a:t>
            </a:r>
            <a:r>
              <a:rPr lang="de-AT" dirty="0"/>
              <a:t>, </a:t>
            </a:r>
            <a:r>
              <a:rPr lang="de-AT" dirty="0" err="1"/>
              <a:t>you</a:t>
            </a:r>
            <a:r>
              <a:rPr lang="de-AT" dirty="0"/>
              <a:t> </a:t>
            </a:r>
            <a:r>
              <a:rPr lang="de-AT" dirty="0" err="1"/>
              <a:t>only</a:t>
            </a:r>
            <a:r>
              <a:rPr lang="de-AT" dirty="0"/>
              <a:t> </a:t>
            </a:r>
            <a:r>
              <a:rPr lang="de-AT" dirty="0" err="1"/>
              <a:t>deploy</a:t>
            </a:r>
            <a:r>
              <a:rPr lang="de-AT" dirty="0"/>
              <a:t> </a:t>
            </a:r>
            <a:r>
              <a:rPr lang="de-AT" dirty="0" err="1"/>
              <a:t>your</a:t>
            </a:r>
            <a:r>
              <a:rPr lang="de-AT" dirty="0"/>
              <a:t> </a:t>
            </a:r>
            <a:r>
              <a:rPr lang="de-AT" dirty="0" err="1"/>
              <a:t>app</a:t>
            </a:r>
            <a:r>
              <a:rPr lang="de-AT" dirty="0"/>
              <a:t> (</a:t>
            </a:r>
            <a:r>
              <a:rPr lang="de-AT" dirty="0" err="1"/>
              <a:t>code</a:t>
            </a:r>
            <a:r>
              <a:rPr lang="de-AT" dirty="0"/>
              <a:t>) </a:t>
            </a:r>
            <a:r>
              <a:rPr lang="de-AT" dirty="0" err="1"/>
              <a:t>and</a:t>
            </a:r>
            <a:r>
              <a:rPr lang="de-AT" dirty="0"/>
              <a:t> </a:t>
            </a:r>
            <a:r>
              <a:rPr lang="de-AT" dirty="0" err="1"/>
              <a:t>the</a:t>
            </a:r>
            <a:r>
              <a:rPr lang="de-AT" dirty="0"/>
              <a:t> </a:t>
            </a:r>
            <a:r>
              <a:rPr lang="de-AT" dirty="0" err="1"/>
              <a:t>platform</a:t>
            </a:r>
            <a:r>
              <a:rPr lang="de-AT" dirty="0"/>
              <a:t> will </a:t>
            </a:r>
            <a:r>
              <a:rPr lang="de-AT" dirty="0" err="1"/>
              <a:t>run</a:t>
            </a:r>
            <a:r>
              <a:rPr lang="de-AT" dirty="0"/>
              <a:t> </a:t>
            </a:r>
            <a:r>
              <a:rPr lang="de-AT" dirty="0" err="1"/>
              <a:t>it</a:t>
            </a:r>
            <a:r>
              <a:rPr lang="de-AT" dirty="0"/>
              <a:t> (</a:t>
            </a:r>
            <a:r>
              <a:rPr lang="de-AT" dirty="0" err="1"/>
              <a:t>example</a:t>
            </a:r>
            <a:r>
              <a:rPr lang="de-AT" dirty="0"/>
              <a:t> : </a:t>
            </a:r>
            <a:r>
              <a:rPr lang="de-AT" dirty="0" err="1"/>
              <a:t>Pivotal</a:t>
            </a:r>
            <a:r>
              <a:rPr lang="de-AT" dirty="0"/>
              <a:t> Cloud </a:t>
            </a:r>
            <a:r>
              <a:rPr lang="de-AT" dirty="0" err="1"/>
              <a:t>Foundry</a:t>
            </a:r>
            <a:r>
              <a:rPr lang="de-AT" dirty="0"/>
              <a:t>). Paas : </a:t>
            </a:r>
            <a:r>
              <a:rPr lang="de-AT" dirty="0" err="1"/>
              <a:t>more</a:t>
            </a:r>
            <a:r>
              <a:rPr lang="de-AT" dirty="0"/>
              <a:t> </a:t>
            </a:r>
            <a:r>
              <a:rPr lang="de-AT" dirty="0" err="1"/>
              <a:t>opinionated</a:t>
            </a:r>
            <a:r>
              <a:rPr lang="de-AT" dirty="0"/>
              <a:t> </a:t>
            </a:r>
            <a:r>
              <a:rPr lang="de-AT" dirty="0" err="1"/>
              <a:t>platforms</a:t>
            </a:r>
            <a:r>
              <a:rPr lang="de-AT" dirty="0"/>
              <a:t>, </a:t>
            </a:r>
            <a:r>
              <a:rPr lang="de-AT" dirty="0" err="1"/>
              <a:t>less</a:t>
            </a:r>
            <a:r>
              <a:rPr lang="de-AT" dirty="0"/>
              <a:t> </a:t>
            </a:r>
            <a:r>
              <a:rPr lang="de-AT" dirty="0" err="1"/>
              <a:t>concern</a:t>
            </a:r>
            <a:r>
              <a:rPr lang="de-AT" dirty="0"/>
              <a:t> </a:t>
            </a:r>
            <a:r>
              <a:rPr lang="de-AT" dirty="0" err="1"/>
              <a:t>for</a:t>
            </a:r>
            <a:r>
              <a:rPr lang="de-AT" dirty="0"/>
              <a:t> </a:t>
            </a:r>
            <a:r>
              <a:rPr lang="de-AT" dirty="0" err="1"/>
              <a:t>the</a:t>
            </a:r>
            <a:r>
              <a:rPr lang="de-AT" dirty="0"/>
              <a:t> </a:t>
            </a:r>
            <a:r>
              <a:rPr lang="de-AT" dirty="0" err="1"/>
              <a:t>developer</a:t>
            </a:r>
            <a:r>
              <a:rPr lang="de-AT" dirty="0"/>
              <a:t> but also </a:t>
            </a:r>
            <a:r>
              <a:rPr lang="de-AT" dirty="0" err="1"/>
              <a:t>less</a:t>
            </a:r>
            <a:r>
              <a:rPr lang="de-AT" dirty="0"/>
              <a:t> </a:t>
            </a:r>
            <a:r>
              <a:rPr lang="de-AT" dirty="0" err="1"/>
              <a:t>flexibility</a:t>
            </a:r>
            <a:r>
              <a:rPr lang="de-AT"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0C39B956-E485-4AC9-B9D8-721FBD4C684E}"/>
              </a:ext>
            </a:extLst>
          </p:cNvPr>
          <p:cNvGraphicFramePr>
            <a:graphicFrameLocks noGrp="1"/>
          </p:cNvGraphicFramePr>
          <p:nvPr/>
        </p:nvGraphicFramePr>
        <p:xfrm>
          <a:off x="719137" y="789708"/>
          <a:ext cx="5453063" cy="3430045"/>
        </p:xfrm>
        <a:graphic>
          <a:graphicData uri="http://schemas.openxmlformats.org/drawingml/2006/table">
            <a:tbl>
              <a:tblPr firstRow="1" bandRow="1">
                <a:tableStyleId>{5940675A-B579-460E-94D1-54222C63F5DA}</a:tableStyleId>
              </a:tblPr>
              <a:tblGrid>
                <a:gridCol w="1850408">
                  <a:extLst>
                    <a:ext uri="{9D8B030D-6E8A-4147-A177-3AD203B41FA5}">
                      <a16:colId xmlns:a16="http://schemas.microsoft.com/office/drawing/2014/main" val="2233295783"/>
                    </a:ext>
                  </a:extLst>
                </a:gridCol>
                <a:gridCol w="2254393">
                  <a:extLst>
                    <a:ext uri="{9D8B030D-6E8A-4147-A177-3AD203B41FA5}">
                      <a16:colId xmlns:a16="http://schemas.microsoft.com/office/drawing/2014/main" val="1075259599"/>
                    </a:ext>
                  </a:extLst>
                </a:gridCol>
                <a:gridCol w="1348262">
                  <a:extLst>
                    <a:ext uri="{9D8B030D-6E8A-4147-A177-3AD203B41FA5}">
                      <a16:colId xmlns:a16="http://schemas.microsoft.com/office/drawing/2014/main" val="2252893611"/>
                    </a:ext>
                  </a:extLst>
                </a:gridCol>
              </a:tblGrid>
              <a:tr h="250135">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946530">
                <a:tc gridSpan="2">
                  <a:txBody>
                    <a:bodyPr/>
                    <a:lstStyle/>
                    <a:p>
                      <a:r>
                        <a:rPr lang="en-US" sz="1000" dirty="0">
                          <a:solidFill>
                            <a:schemeClr val="tx1"/>
                          </a:solidFill>
                          <a:latin typeface="Bernina Sans Light" pitchFamily="50" charset="0"/>
                        </a:rPr>
                        <a:t>Describe Kubernetes. </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1 minute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5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1960975">
                <a:tc>
                  <a:txBody>
                    <a:bodyPr/>
                    <a:lstStyle/>
                    <a:p>
                      <a:r>
                        <a:rPr lang="en-US" sz="1100" b="1" kern="1200" dirty="0">
                          <a:solidFill>
                            <a:schemeClr val="tx1"/>
                          </a:solidFill>
                          <a:latin typeface="Bernina Sans Light" pitchFamily="50" charset="0"/>
                          <a:ea typeface="+mn-ea"/>
                          <a:cs typeface="+mn-cs"/>
                          <a:hlinkClick r:id="rId3"/>
                        </a:rPr>
                        <a:t>https://d3sj466wqlrld0.cloudfront.net/files/22701/ACL_Kubernetes_Intro.pdf</a:t>
                      </a:r>
                      <a:endParaRPr lang="en-US" sz="1100" b="1" kern="1200" dirty="0">
                        <a:solidFill>
                          <a:schemeClr val="tx1"/>
                        </a:solidFill>
                        <a:latin typeface="Bernina Sans Light" pitchFamily="50" charset="0"/>
                        <a:ea typeface="+mn-ea"/>
                        <a:cs typeface="+mn-cs"/>
                      </a:endParaRPr>
                    </a:p>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82865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43188" y="2266950"/>
            <a:ext cx="3478212" cy="195738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AT" dirty="0"/>
              <a:t>Masters act as the primary control plane for Kubernetes, which are responsible for running the API server, scheduler and controller manager. Etcd acts and the cluster datastore . </a:t>
            </a:r>
          </a:p>
          <a:p>
            <a:pPr marL="171450" indent="-171450">
              <a:buFont typeface="Arial" panose="020B0604020202020204" pitchFamily="34" charset="0"/>
              <a:buChar char="•"/>
            </a:pPr>
            <a:r>
              <a:rPr lang="de-AT" dirty="0"/>
              <a:t>Nodes run a minimal agent that manages the node. Nodes execute </a:t>
            </a:r>
            <a:r>
              <a:rPr lang="de-AT" dirty="0" err="1"/>
              <a:t>workloads</a:t>
            </a:r>
            <a:r>
              <a:rPr lang="de-AT" dirty="0"/>
              <a:t> </a:t>
            </a:r>
            <a:r>
              <a:rPr lang="de-AT" dirty="0" err="1"/>
              <a:t>as</a:t>
            </a:r>
            <a:r>
              <a:rPr lang="de-AT" dirty="0"/>
              <a:t> designated by the </a:t>
            </a:r>
            <a:r>
              <a:rPr lang="de-AT" dirty="0" err="1"/>
              <a:t>master</a:t>
            </a:r>
            <a:r>
              <a:rPr lang="de-AT" dirty="0"/>
              <a:t>.</a:t>
            </a:r>
          </a:p>
          <a:p>
            <a:pPr marL="171450" indent="-171450">
              <a:buFont typeface="Arial" panose="020B0604020202020204" pitchFamily="34" charset="0"/>
              <a:buChar char="•"/>
            </a:pPr>
            <a:r>
              <a:rPr lang="de-AT" dirty="0" err="1"/>
              <a:t>With</a:t>
            </a:r>
            <a:r>
              <a:rPr lang="de-AT" dirty="0"/>
              <a:t> GKE, </a:t>
            </a:r>
            <a:r>
              <a:rPr lang="de-AT" dirty="0" err="1"/>
              <a:t>the</a:t>
            </a:r>
            <a:r>
              <a:rPr lang="de-AT" dirty="0"/>
              <a:t> </a:t>
            </a:r>
            <a:r>
              <a:rPr lang="de-AT" dirty="0" err="1"/>
              <a:t>master</a:t>
            </a:r>
            <a:r>
              <a:rPr lang="de-AT" dirty="0"/>
              <a:t> </a:t>
            </a:r>
            <a:r>
              <a:rPr lang="de-AT" dirty="0" err="1"/>
              <a:t>node</a:t>
            </a:r>
            <a:r>
              <a:rPr lang="de-AT" dirty="0"/>
              <a:t> </a:t>
            </a:r>
            <a:r>
              <a:rPr lang="de-AT" dirty="0" err="1"/>
              <a:t>is</a:t>
            </a:r>
            <a:r>
              <a:rPr lang="de-AT" dirty="0"/>
              <a:t> </a:t>
            </a:r>
            <a:r>
              <a:rPr lang="de-AT" dirty="0" err="1"/>
              <a:t>managed</a:t>
            </a:r>
            <a:r>
              <a:rPr lang="de-AT" dirty="0"/>
              <a:t> </a:t>
            </a:r>
            <a:r>
              <a:rPr lang="de-AT" dirty="0" err="1"/>
              <a:t>by</a:t>
            </a:r>
            <a:r>
              <a:rPr lang="de-AT" dirty="0"/>
              <a:t> GCP. </a:t>
            </a:r>
            <a:r>
              <a:rPr lang="de-AT" dirty="0" err="1"/>
              <a:t>We‘re</a:t>
            </a:r>
            <a:r>
              <a:rPr lang="de-AT" dirty="0"/>
              <a:t> not </a:t>
            </a:r>
            <a:r>
              <a:rPr lang="de-AT" dirty="0" err="1"/>
              <a:t>really</a:t>
            </a:r>
            <a:r>
              <a:rPr lang="de-AT" dirty="0"/>
              <a:t> </a:t>
            </a:r>
            <a:r>
              <a:rPr lang="de-AT" dirty="0" err="1"/>
              <a:t>concerned</a:t>
            </a:r>
            <a:r>
              <a:rPr lang="de-AT" dirty="0"/>
              <a:t> </a:t>
            </a:r>
            <a:r>
              <a:rPr lang="de-AT" dirty="0" err="1"/>
              <a:t>by</a:t>
            </a:r>
            <a:r>
              <a:rPr lang="de-AT" dirty="0"/>
              <a:t> </a:t>
            </a:r>
            <a:r>
              <a:rPr lang="de-AT" dirty="0" err="1"/>
              <a:t>the</a:t>
            </a:r>
            <a:r>
              <a:rPr lang="de-AT" dirty="0"/>
              <a:t> </a:t>
            </a:r>
            <a:r>
              <a:rPr lang="de-AT" dirty="0" err="1"/>
              <a:t>control</a:t>
            </a:r>
            <a:r>
              <a:rPr lang="de-AT" dirty="0"/>
              <a:t> plane, </a:t>
            </a:r>
            <a:r>
              <a:rPr lang="de-AT" dirty="0" err="1"/>
              <a:t>our</a:t>
            </a:r>
            <a:r>
              <a:rPr lang="de-AT" dirty="0"/>
              <a:t> </a:t>
            </a:r>
            <a:r>
              <a:rPr lang="de-AT" dirty="0" err="1"/>
              <a:t>focus</a:t>
            </a:r>
            <a:r>
              <a:rPr lang="de-AT" dirty="0"/>
              <a:t> </a:t>
            </a:r>
            <a:r>
              <a:rPr lang="de-AT" dirty="0" err="1"/>
              <a:t>today</a:t>
            </a:r>
            <a:r>
              <a:rPr lang="de-AT" dirty="0"/>
              <a:t> </a:t>
            </a:r>
            <a:r>
              <a:rPr lang="de-AT" dirty="0" err="1"/>
              <a:t>is</a:t>
            </a:r>
            <a:r>
              <a:rPr lang="de-AT" dirty="0"/>
              <a:t> on </a:t>
            </a:r>
            <a:r>
              <a:rPr lang="de-AT" dirty="0" err="1"/>
              <a:t>monitoring</a:t>
            </a:r>
            <a:r>
              <a:rPr lang="de-AT" dirty="0"/>
              <a:t> </a:t>
            </a:r>
            <a:r>
              <a:rPr lang="de-AT" dirty="0" err="1"/>
              <a:t>the</a:t>
            </a:r>
            <a:r>
              <a:rPr lang="de-AT" dirty="0"/>
              <a:t> </a:t>
            </a:r>
            <a:r>
              <a:rPr lang="de-AT" dirty="0" err="1"/>
              <a:t>workload</a:t>
            </a:r>
            <a:endParaRPr lang="de-AT" dirty="0"/>
          </a:p>
          <a:p>
            <a:pPr marL="171450" indent="-171450">
              <a:buFont typeface="Arial" panose="020B0604020202020204" pitchFamily="34" charset="0"/>
              <a:buChar char="•"/>
            </a:pPr>
            <a:r>
              <a:rPr lang="de-AT" dirty="0" err="1"/>
              <a:t>How</a:t>
            </a:r>
            <a:r>
              <a:rPr lang="de-AT" dirty="0"/>
              <a:t> </a:t>
            </a:r>
            <a:r>
              <a:rPr lang="de-AT" dirty="0" err="1"/>
              <a:t>is</a:t>
            </a:r>
            <a:r>
              <a:rPr lang="de-AT" dirty="0"/>
              <a:t> </a:t>
            </a:r>
            <a:r>
              <a:rPr lang="de-AT" dirty="0" err="1"/>
              <a:t>Dynatrace</a:t>
            </a:r>
            <a:r>
              <a:rPr lang="de-AT" dirty="0"/>
              <a:t> </a:t>
            </a:r>
            <a:r>
              <a:rPr lang="de-AT" dirty="0" err="1"/>
              <a:t>deployed</a:t>
            </a:r>
            <a:r>
              <a:rPr lang="de-AT" dirty="0"/>
              <a:t> in </a:t>
            </a:r>
            <a:r>
              <a:rPr lang="de-AT" dirty="0" err="1"/>
              <a:t>Kubernetes</a:t>
            </a:r>
            <a:r>
              <a:rPr lang="de-AT"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C9B7E151-CBA7-46C8-8020-9E5C41DB7BC3}"/>
              </a:ext>
            </a:extLst>
          </p:cNvPr>
          <p:cNvGraphicFramePr>
            <a:graphicFrameLocks noGrp="1"/>
          </p:cNvGraphicFramePr>
          <p:nvPr/>
        </p:nvGraphicFramePr>
        <p:xfrm>
          <a:off x="719137" y="789708"/>
          <a:ext cx="5453063" cy="3430045"/>
        </p:xfrm>
        <a:graphic>
          <a:graphicData uri="http://schemas.openxmlformats.org/drawingml/2006/table">
            <a:tbl>
              <a:tblPr firstRow="1" bandRow="1">
                <a:tableStyleId>{5940675A-B579-460E-94D1-54222C63F5DA}</a:tableStyleId>
              </a:tblPr>
              <a:tblGrid>
                <a:gridCol w="1850408">
                  <a:extLst>
                    <a:ext uri="{9D8B030D-6E8A-4147-A177-3AD203B41FA5}">
                      <a16:colId xmlns:a16="http://schemas.microsoft.com/office/drawing/2014/main" val="2233295783"/>
                    </a:ext>
                  </a:extLst>
                </a:gridCol>
                <a:gridCol w="2254393">
                  <a:extLst>
                    <a:ext uri="{9D8B030D-6E8A-4147-A177-3AD203B41FA5}">
                      <a16:colId xmlns:a16="http://schemas.microsoft.com/office/drawing/2014/main" val="1075259599"/>
                    </a:ext>
                  </a:extLst>
                </a:gridCol>
                <a:gridCol w="1348262">
                  <a:extLst>
                    <a:ext uri="{9D8B030D-6E8A-4147-A177-3AD203B41FA5}">
                      <a16:colId xmlns:a16="http://schemas.microsoft.com/office/drawing/2014/main" val="2252893611"/>
                    </a:ext>
                  </a:extLst>
                </a:gridCol>
              </a:tblGrid>
              <a:tr h="250135">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946530">
                <a:tc gridSpan="2">
                  <a:txBody>
                    <a:bodyPr/>
                    <a:lstStyle/>
                    <a:p>
                      <a:r>
                        <a:rPr lang="en-US" sz="1000" dirty="0">
                          <a:solidFill>
                            <a:schemeClr val="tx1"/>
                          </a:solidFill>
                          <a:latin typeface="Bernina Sans Light" pitchFamily="50" charset="0"/>
                        </a:rPr>
                        <a:t>Describe Kubernetes architecture. </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1 minute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501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1960975">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551754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ingress by </a:t>
            </a:r>
            <a:r>
              <a:rPr lang="en-US" dirty="0" err="1"/>
              <a:t>daemonset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56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A1038F-6634-544B-85D0-0C51AF60D7D8}" type="slidenum">
              <a:rPr lang="en-US" smtClean="0"/>
              <a:t>23</a:t>
            </a:fld>
            <a:endParaRPr lang="en-US"/>
          </a:p>
        </p:txBody>
      </p:sp>
    </p:spTree>
    <p:extLst>
      <p:ext uri="{BB962C8B-B14F-4D97-AF65-F5344CB8AC3E}">
        <p14:creationId xmlns:p14="http://schemas.microsoft.com/office/powerpoint/2010/main" val="476386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24</a:t>
            </a:fld>
            <a:endParaRPr lang="en-US"/>
          </a:p>
        </p:txBody>
      </p:sp>
    </p:spTree>
    <p:extLst>
      <p:ext uri="{BB962C8B-B14F-4D97-AF65-F5344CB8AC3E}">
        <p14:creationId xmlns:p14="http://schemas.microsoft.com/office/powerpoint/2010/main" val="2821563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723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23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k8s-{</a:t>
            </a:r>
            <a:r>
              <a:rPr lang="en-US" dirty="0" err="1"/>
              <a:t>ProcessGroup:Kubernetes:pipeline.project</a:t>
            </a:r>
            <a:r>
              <a:rPr lang="en-US" dirty="0"/>
              <a:t>}.{</a:t>
            </a:r>
            <a:r>
              <a:rPr lang="en-US" dirty="0" err="1"/>
              <a:t>ProcessGroup:KubernetesNamespace</a:t>
            </a:r>
            <a:r>
              <a:rPr lang="en-US" dirty="0"/>
              <a:t>}.{</a:t>
            </a:r>
            <a:r>
              <a:rPr lang="en-US" dirty="0" err="1"/>
              <a:t>ProcessGroup:KubernetesContainerName</a:t>
            </a:r>
            <a:r>
              <a:rPr lang="en-US" dirty="0"/>
              <a:t>} {</a:t>
            </a:r>
            <a:r>
              <a:rPr lang="en-US" dirty="0" err="1"/>
              <a:t>Service:WebServiceName</a:t>
            </a:r>
            <a:r>
              <a:rPr lang="en-US" dirty="0"/>
              <a:t>}</a:t>
            </a:r>
          </a:p>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36</a:t>
            </a:fld>
            <a:endParaRPr lang="en-US"/>
          </a:p>
        </p:txBody>
      </p:sp>
    </p:spTree>
    <p:extLst>
      <p:ext uri="{BB962C8B-B14F-4D97-AF65-F5344CB8AC3E}">
        <p14:creationId xmlns:p14="http://schemas.microsoft.com/office/powerpoint/2010/main" val="1026791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Jenkins? Well Jenkins is the most commonly used Continuous Integration and Deployment (CI/CD) tool. </a:t>
            </a:r>
          </a:p>
          <a:p>
            <a:endParaRPr lang="en-US" dirty="0"/>
          </a:p>
          <a:p>
            <a:r>
              <a:rPr lang="en-US" dirty="0"/>
              <a:t>You can think of Jenkins as a glorified bash terminal. </a:t>
            </a:r>
          </a:p>
          <a:p>
            <a:r>
              <a:rPr lang="en-US" dirty="0"/>
              <a:t>It’s purpose is all about automation of the non-human part of the software development process, </a:t>
            </a:r>
          </a:p>
          <a:p>
            <a:r>
              <a:rPr lang="en-US" dirty="0"/>
              <a:t>that is everything related to building, testing and deploying your applications.</a:t>
            </a:r>
          </a:p>
        </p:txBody>
      </p:sp>
      <p:sp>
        <p:nvSpPr>
          <p:cNvPr id="4" name="Slide Number Placeholder 3"/>
          <p:cNvSpPr>
            <a:spLocks noGrp="1"/>
          </p:cNvSpPr>
          <p:nvPr>
            <p:ph type="sldNum" sz="quarter" idx="5"/>
          </p:nvPr>
        </p:nvSpPr>
        <p:spPr/>
        <p:txBody>
          <a:bodyPr/>
          <a:lstStyle/>
          <a:p>
            <a:fld id="{56E3A591-9B9D-4380-8777-0F91ABAFD89F}" type="slidenum">
              <a:rPr lang="en-US" smtClean="0"/>
              <a:t>39</a:t>
            </a:fld>
            <a:endParaRPr lang="en-US"/>
          </a:p>
        </p:txBody>
      </p:sp>
    </p:spTree>
    <p:extLst>
      <p:ext uri="{BB962C8B-B14F-4D97-AF65-F5344CB8AC3E}">
        <p14:creationId xmlns:p14="http://schemas.microsoft.com/office/powerpoint/2010/main" val="21299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46</a:t>
            </a:fld>
            <a:endParaRPr lang="en-US"/>
          </a:p>
        </p:txBody>
      </p:sp>
    </p:spTree>
    <p:extLst>
      <p:ext uri="{BB962C8B-B14F-4D97-AF65-F5344CB8AC3E}">
        <p14:creationId xmlns:p14="http://schemas.microsoft.com/office/powerpoint/2010/main" val="120685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journey from traditional development practices towards autonomous cloud management isn’t done in one single strait. It’s a multi-step approach, each time building on what has been learned and accomplished during the previous steps.</a:t>
            </a:r>
          </a:p>
          <a:p>
            <a:endParaRPr lang="en-US" dirty="0"/>
          </a:p>
          <a:p>
            <a:r>
              <a:rPr lang="en-CA" dirty="0"/>
              <a:t>As with building any pyramid, you need to work your way from the bottom up:</a:t>
            </a:r>
          </a:p>
          <a:p>
            <a:endParaRPr lang="en-CA" dirty="0"/>
          </a:p>
          <a:p>
            <a:r>
              <a:rPr lang="en-CA" dirty="0"/>
              <a:t>Self-service monitoring needs to be everywhere. Every application in every environment should be uniformly monitored, without any human intervention. With a single glance, you should be able to identify the components of interest to you and this also means that every time an application or microservice is deployed, or configuration or feature flag changes, your monitoring tool is aware of this.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Shift-Left : Automated the delivery pipeline, enable automated testing every gate of your pipeline and and detect performance regressions earlier in the lifecycle. Enable automated build promotion at your gates, stop bad build from progressing.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Shift-Right : Automate deployment and get new builds faster to production. Provide more visibility and context on delivery pipeline and production work load. Increase service reliability for end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Self-healing : No testing can guarantee for smooth sailing in production. And response to problems must be near instantaneous. So, we must think about how to automate remediation when something goes wrong.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By applying these four concepts throughout your organization, you can deliver on the premise that we started off with: delivering software faster, more frequently and more reliably without diminishing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56E3A591-9B9D-4380-8777-0F91ABAFD89F}" type="slidenum">
              <a:rPr lang="en-US" smtClean="0"/>
              <a:t>3</a:t>
            </a:fld>
            <a:endParaRPr lang="en-US"/>
          </a:p>
        </p:txBody>
      </p:sp>
    </p:spTree>
    <p:extLst>
      <p:ext uri="{BB962C8B-B14F-4D97-AF65-F5344CB8AC3E}">
        <p14:creationId xmlns:p14="http://schemas.microsoft.com/office/powerpoint/2010/main" val="1526147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47</a:t>
            </a:fld>
            <a:endParaRPr lang="en-US"/>
          </a:p>
        </p:txBody>
      </p:sp>
    </p:spTree>
    <p:extLst>
      <p:ext uri="{BB962C8B-B14F-4D97-AF65-F5344CB8AC3E}">
        <p14:creationId xmlns:p14="http://schemas.microsoft.com/office/powerpoint/2010/main" val="1887835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Viewer plugin : https://</a:t>
            </a:r>
            <a:r>
              <a:rPr lang="en-US" dirty="0" err="1"/>
              <a:t>github.com</a:t>
            </a:r>
            <a:r>
              <a:rPr lang="en-US" dirty="0"/>
              <a:t>/</a:t>
            </a:r>
            <a:r>
              <a:rPr lang="en-US" dirty="0" err="1"/>
              <a:t>jenkinsci</a:t>
            </a:r>
            <a:r>
              <a:rPr lang="en-US" dirty="0"/>
              <a:t>/performance-signature-</a:t>
            </a:r>
            <a:r>
              <a:rPr lang="en-US" dirty="0" err="1"/>
              <a:t>dynatrace</a:t>
            </a:r>
            <a:r>
              <a:rPr lang="en-US" dirty="0"/>
              <a:t>-plugin/blob/master/viewer/</a:t>
            </a:r>
            <a:r>
              <a:rPr lang="en-US" dirty="0" err="1"/>
              <a:t>README.md</a:t>
            </a:r>
            <a:endParaRPr lang="en-US" dirty="0"/>
          </a:p>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50</a:t>
            </a:fld>
            <a:endParaRPr lang="en-US"/>
          </a:p>
        </p:txBody>
      </p:sp>
    </p:spTree>
    <p:extLst>
      <p:ext uri="{BB962C8B-B14F-4D97-AF65-F5344CB8AC3E}">
        <p14:creationId xmlns:p14="http://schemas.microsoft.com/office/powerpoint/2010/main" val="250753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03023B6F-FC03-4F02-ACF8-1340BE69C04B}"/>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r>
                        <a:rPr lang="en-US" sz="1000">
                          <a:solidFill>
                            <a:schemeClr val="tx1"/>
                          </a:solidFill>
                          <a:latin typeface="Bernina Sans Light" pitchFamily="50" charset="0"/>
                        </a:rPr>
                        <a:t>Describe the upper and lower limit boundaries for response time.</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solidFill>
                            <a:schemeClr val="tx1"/>
                          </a:solidFill>
                          <a:latin typeface="Bernina Sans Light" pitchFamily="50" charset="0"/>
                        </a:rPr>
                        <a:t>1 minute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59359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200" b="1" i="0" kern="1200" dirty="0">
              <a:solidFill>
                <a:schemeClr val="accent1"/>
              </a:solidFill>
              <a:latin typeface="Calibri Light" panose="020F0302020204030204" pitchFamily="34" charset="0"/>
              <a:ea typeface="+mn-ea"/>
              <a:cs typeface="Calibri Light" panose="020F03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ADACE4-7964-6E4C-9580-3739B6BD2E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9947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dirty="0"/>
              <a:t>A runbook is a compilation of routine procedures and operations that the system administrator or operator carries out. </a:t>
            </a:r>
          </a:p>
          <a:p>
            <a:endParaRPr lang="en-US" dirty="0"/>
          </a:p>
          <a:p>
            <a:r>
              <a:rPr lang="en-US" dirty="0"/>
              <a:t>Ansible is an open source IT configuration management, deployment, and orchestration tool. Ansible uses YAML syntax for Ansible playbooks. YAML is used because it is very easy for humans to understand, read and write. </a:t>
            </a:r>
          </a:p>
          <a:p>
            <a:endParaRPr lang="en-US" dirty="0"/>
          </a:p>
          <a:p>
            <a:r>
              <a:rPr lang="en-US" dirty="0"/>
              <a:t>Ansible Tower is the web UI and dashboard for Ansible. It automates and presents tasks graphically, especially the monitoring and dashboard types of tasks.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EE687BF2-DD47-42DC-A6BA-75BF314B04A1}"/>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r>
                        <a:rPr lang="en-US" sz="1000" dirty="0">
                          <a:solidFill>
                            <a:schemeClr val="tx1"/>
                          </a:solidFill>
                          <a:latin typeface="Bernina Sans Light" pitchFamily="50" charset="0"/>
                        </a:rPr>
                        <a:t>Introduction to Ansible and Ansible Tower</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3 minutes</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64263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828480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50%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105189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576253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285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308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341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831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469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667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626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24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10</a:t>
            </a:fld>
            <a:endParaRPr lang="en-US"/>
          </a:p>
        </p:txBody>
      </p:sp>
    </p:spTree>
    <p:extLst>
      <p:ext uri="{BB962C8B-B14F-4D97-AF65-F5344CB8AC3E}">
        <p14:creationId xmlns:p14="http://schemas.microsoft.com/office/powerpoint/2010/main" val="3645761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git clone -b v2.2 </a:t>
            </a:r>
            <a:r>
              <a:rPr lang="en-US" dirty="0">
                <a:hlinkClick r:id="rId3"/>
              </a:rPr>
              <a:t>https://github.com/dynatrace-acm/dtacmworkshop</a:t>
            </a:r>
            <a:endParaRPr lang="en-US" dirty="0"/>
          </a:p>
          <a:p>
            <a:r>
              <a:rPr lang="en-US" dirty="0"/>
              <a:t> </a:t>
            </a:r>
          </a:p>
        </p:txBody>
      </p:sp>
      <p:sp>
        <p:nvSpPr>
          <p:cNvPr id="4" name="Slide Number Placeholder 3"/>
          <p:cNvSpPr>
            <a:spLocks noGrp="1"/>
          </p:cNvSpPr>
          <p:nvPr>
            <p:ph type="sldNum" sz="quarter" idx="5"/>
          </p:nvPr>
        </p:nvSpPr>
        <p:spPr/>
        <p:txBody>
          <a:bodyPr/>
          <a:lstStyle/>
          <a:p>
            <a:fld id="{56E3A591-9B9D-4380-8777-0F91ABAFD89F}" type="slidenum">
              <a:rPr lang="en-US" smtClean="0"/>
              <a:t>11</a:t>
            </a:fld>
            <a:endParaRPr lang="en-US"/>
          </a:p>
        </p:txBody>
      </p:sp>
    </p:spTree>
    <p:extLst>
      <p:ext uri="{BB962C8B-B14F-4D97-AF65-F5344CB8AC3E}">
        <p14:creationId xmlns:p14="http://schemas.microsoft.com/office/powerpoint/2010/main" val="201835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SaaS-only</a:t>
            </a:r>
          </a:p>
        </p:txBody>
      </p:sp>
      <p:sp>
        <p:nvSpPr>
          <p:cNvPr id="4" name="Slide Number Placeholder 3"/>
          <p:cNvSpPr>
            <a:spLocks noGrp="1"/>
          </p:cNvSpPr>
          <p:nvPr>
            <p:ph type="sldNum" sz="quarter" idx="5"/>
          </p:nvPr>
        </p:nvSpPr>
        <p:spPr/>
        <p:txBody>
          <a:bodyPr/>
          <a:lstStyle/>
          <a:p>
            <a:fld id="{56E3A591-9B9D-4380-8777-0F91ABAFD89F}" type="slidenum">
              <a:rPr lang="en-US" smtClean="0"/>
              <a:t>12</a:t>
            </a:fld>
            <a:endParaRPr lang="en-US"/>
          </a:p>
        </p:txBody>
      </p:sp>
    </p:spTree>
    <p:extLst>
      <p:ext uri="{BB962C8B-B14F-4D97-AF65-F5344CB8AC3E}">
        <p14:creationId xmlns:p14="http://schemas.microsoft.com/office/powerpoint/2010/main" val="4132000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Managed-only</a:t>
            </a:r>
          </a:p>
        </p:txBody>
      </p:sp>
      <p:sp>
        <p:nvSpPr>
          <p:cNvPr id="4" name="Slide Number Placeholder 3"/>
          <p:cNvSpPr>
            <a:spLocks noGrp="1"/>
          </p:cNvSpPr>
          <p:nvPr>
            <p:ph type="sldNum" sz="quarter" idx="5"/>
          </p:nvPr>
        </p:nvSpPr>
        <p:spPr/>
        <p:txBody>
          <a:bodyPr/>
          <a:lstStyle/>
          <a:p>
            <a:fld id="{56E3A591-9B9D-4380-8777-0F91ABAFD89F}" type="slidenum">
              <a:rPr lang="en-US" smtClean="0"/>
              <a:t>13</a:t>
            </a:fld>
            <a:endParaRPr lang="en-US"/>
          </a:p>
        </p:txBody>
      </p:sp>
    </p:spTree>
    <p:extLst>
      <p:ext uri="{BB962C8B-B14F-4D97-AF65-F5344CB8AC3E}">
        <p14:creationId xmlns:p14="http://schemas.microsoft.com/office/powerpoint/2010/main" val="305973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SaaS and Managed</a:t>
            </a:r>
          </a:p>
        </p:txBody>
      </p:sp>
      <p:sp>
        <p:nvSpPr>
          <p:cNvPr id="4" name="Slide Number Placeholder 3"/>
          <p:cNvSpPr>
            <a:spLocks noGrp="1"/>
          </p:cNvSpPr>
          <p:nvPr>
            <p:ph type="sldNum" sz="quarter" idx="5"/>
          </p:nvPr>
        </p:nvSpPr>
        <p:spPr/>
        <p:txBody>
          <a:bodyPr/>
          <a:lstStyle/>
          <a:p>
            <a:fld id="{56E3A591-9B9D-4380-8777-0F91ABAFD89F}" type="slidenum">
              <a:rPr lang="en-US" smtClean="0"/>
              <a:t>14</a:t>
            </a:fld>
            <a:endParaRPr lang="en-US"/>
          </a:p>
        </p:txBody>
      </p:sp>
    </p:spTree>
    <p:extLst>
      <p:ext uri="{BB962C8B-B14F-4D97-AF65-F5344CB8AC3E}">
        <p14:creationId xmlns:p14="http://schemas.microsoft.com/office/powerpoint/2010/main" val="2168653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19</a:t>
            </a:fld>
            <a:endParaRPr lang="en-US"/>
          </a:p>
        </p:txBody>
      </p:sp>
    </p:spTree>
    <p:extLst>
      <p:ext uri="{BB962C8B-B14F-4D97-AF65-F5344CB8AC3E}">
        <p14:creationId xmlns:p14="http://schemas.microsoft.com/office/powerpoint/2010/main" val="307472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1.xml"/><Relationship Id="rId4" Type="http://schemas.openxmlformats.org/officeDocument/2006/relationships/image" Target="../media/image4.sv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1.xml"/><Relationship Id="rId4" Type="http://schemas.openxmlformats.org/officeDocument/2006/relationships/image" Target="../media/image4.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7.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7.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sv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hyperlink" Target="http://www.dynatrace.com/" TargetMode="External"/><Relationship Id="rId4" Type="http://schemas.openxmlformats.org/officeDocument/2006/relationships/image" Target="../media/image7.svg"/></Relationships>
</file>

<file path=ppt/slideLayouts/_rels/slideLayout97.xml.rels><?xml version="1.0" encoding="UTF-8" standalone="yes"?>
<Relationships xmlns="http://schemas.openxmlformats.org/package/2006/relationships"><Relationship Id="rId3" Type="http://schemas.openxmlformats.org/officeDocument/2006/relationships/hyperlink" Target="http://www.dynatrace.com/trial" TargetMode="External"/><Relationship Id="rId2" Type="http://schemas.openxmlformats.org/officeDocument/2006/relationships/image" Target="../media/image2.png"/><Relationship Id="rId1" Type="http://schemas.openxmlformats.org/officeDocument/2006/relationships/slideMaster" Target="../slideMasters/slideMaster9.xml"/><Relationship Id="rId6" Type="http://schemas.openxmlformats.org/officeDocument/2006/relationships/image" Target="../media/image9.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31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ver slide (no present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p:nvPicPr>
        <p:blipFill rotWithShape="1">
          <a:blip r:embed="rId2">
            <a:alphaModFix/>
          </a:blip>
          <a:srcRect l="36648" t="-4717" r="35664" b="5670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8847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7"/>
                                        </p:tgtEl>
                                      </p:cBhvr>
                                    </p:animEffect>
                                    <p:animScale>
                                      <p:cBhvr>
                                        <p:cTn id="10" dur="10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Blank [Oct18]">
    <p:bg>
      <p:bgPr>
        <a:solidFill>
          <a:srgbClr val="02020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20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rnina Sans Light"/>
              <a:ea typeface="+mn-ea"/>
              <a:cs typeface="+mn-cs"/>
            </a:endParaRPr>
          </a:p>
        </p:txBody>
      </p:sp>
      <p:sp>
        <p:nvSpPr>
          <p:cNvPr id="3" name="Picture Placeholder 2">
            <a:extLst>
              <a:ext uri="{FF2B5EF4-FFF2-40B4-BE49-F238E27FC236}">
                <a16:creationId xmlns:a16="http://schemas.microsoft.com/office/drawing/2014/main" id="{B21549F0-D5B0-A849-8C9B-BE0E1A03403D}"/>
              </a:ext>
            </a:extLst>
          </p:cNvPr>
          <p:cNvSpPr>
            <a:spLocks noGrp="1"/>
          </p:cNvSpPr>
          <p:nvPr>
            <p:ph type="pic" sz="quarter" idx="10"/>
          </p:nvPr>
        </p:nvSpPr>
        <p:spPr>
          <a:xfrm>
            <a:off x="0" y="0"/>
            <a:ext cx="6564313" cy="6858000"/>
          </a:xfrm>
          <a:custGeom>
            <a:avLst/>
            <a:gdLst>
              <a:gd name="connsiteX0" fmla="*/ 0 w 6564313"/>
              <a:gd name="connsiteY0" fmla="*/ 6858000 h 6858000"/>
              <a:gd name="connsiteX1" fmla="*/ 1641078 w 6564313"/>
              <a:gd name="connsiteY1" fmla="*/ 0 h 6858000"/>
              <a:gd name="connsiteX2" fmla="*/ 6564313 w 6564313"/>
              <a:gd name="connsiteY2" fmla="*/ 0 h 6858000"/>
              <a:gd name="connsiteX3" fmla="*/ 4923235 w 6564313"/>
              <a:gd name="connsiteY3" fmla="*/ 6858000 h 6858000"/>
              <a:gd name="connsiteX4" fmla="*/ 0 w 6564313"/>
              <a:gd name="connsiteY4" fmla="*/ 6858000 h 6858000"/>
              <a:gd name="connsiteX0" fmla="*/ 0 w 6564313"/>
              <a:gd name="connsiteY0" fmla="*/ 6858000 h 6858000"/>
              <a:gd name="connsiteX1" fmla="*/ 3347 w 6564313"/>
              <a:gd name="connsiteY1" fmla="*/ 0 h 6858000"/>
              <a:gd name="connsiteX2" fmla="*/ 6564313 w 6564313"/>
              <a:gd name="connsiteY2" fmla="*/ 0 h 6858000"/>
              <a:gd name="connsiteX3" fmla="*/ 4923235 w 6564313"/>
              <a:gd name="connsiteY3" fmla="*/ 6858000 h 6858000"/>
              <a:gd name="connsiteX4" fmla="*/ 0 w 656431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4313" h="6858000">
                <a:moveTo>
                  <a:pt x="0" y="6858000"/>
                </a:moveTo>
                <a:cubicBezTo>
                  <a:pt x="1116" y="4572000"/>
                  <a:pt x="2231" y="2286000"/>
                  <a:pt x="3347" y="0"/>
                </a:cubicBezTo>
                <a:lnTo>
                  <a:pt x="6564313" y="0"/>
                </a:lnTo>
                <a:lnTo>
                  <a:pt x="4923235" y="6858000"/>
                </a:lnTo>
                <a:lnTo>
                  <a:pt x="0" y="6858000"/>
                </a:lnTo>
                <a:close/>
              </a:path>
            </a:pathLst>
          </a:custGeom>
        </p:spPr>
        <p:txBody>
          <a:bodyPr/>
          <a:lstStyle/>
          <a:p>
            <a:endParaRPr lang="en-US"/>
          </a:p>
        </p:txBody>
      </p:sp>
    </p:spTree>
    <p:extLst>
      <p:ext uri="{BB962C8B-B14F-4D97-AF65-F5344CB8AC3E}">
        <p14:creationId xmlns:p14="http://schemas.microsoft.com/office/powerpoint/2010/main" val="16209970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440342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2577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4979199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5305019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7354351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9272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7830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66505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406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ver slide (1 presenter)">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818248" y="288653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7726680" y="1580357"/>
            <a:ext cx="4465307" cy="3697287"/>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200" y="681991"/>
            <a:ext cx="461772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142175"/>
            <a:ext cx="461772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6" name="Straight Connector 15">
            <a:extLst>
              <a:ext uri="{FF2B5EF4-FFF2-40B4-BE49-F238E27FC236}">
                <a16:creationId xmlns:a16="http://schemas.microsoft.com/office/drawing/2014/main" id="{2AF7A2F2-ED27-C746-8CEC-9562FCC046BA}"/>
              </a:ext>
            </a:extLst>
          </p:cNvPr>
          <p:cNvCxnSpPr>
            <a:cxnSpLocks/>
          </p:cNvCxnSpPr>
          <p:nvPr/>
        </p:nvCxnSpPr>
        <p:spPr>
          <a:xfrm>
            <a:off x="934450" y="3587793"/>
            <a:ext cx="45214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Right)">
                                      <p:cBhvr>
                                        <p:cTn id="7" dur="1000"/>
                                        <p:tgtEl>
                                          <p:spTgt spid="16"/>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24212443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9836660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userDrawn="1"/>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50387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6736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181790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NEW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1"/>
            <a:ext cx="1873469"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9386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768576"/>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dirty="0"/>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652748"/>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098366"/>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10342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NEW two Content">
    <p:spTree>
      <p:nvGrpSpPr>
        <p:cNvPr id="1" name=""/>
        <p:cNvGrpSpPr/>
        <p:nvPr/>
      </p:nvGrpSpPr>
      <p:grpSpPr>
        <a:xfrm>
          <a:off x="0" y="0"/>
          <a:ext cx="0" cy="0"/>
          <a:chOff x="0" y="0"/>
          <a:chExt cx="0" cy="0"/>
        </a:xfrm>
      </p:grpSpPr>
      <p:pic>
        <p:nvPicPr>
          <p:cNvPr id="16" name="Graphic 15" hidden="1">
            <a:extLst>
              <a:ext uri="{FF2B5EF4-FFF2-40B4-BE49-F238E27FC236}">
                <a16:creationId xmlns:a16="http://schemas.microsoft.com/office/drawing/2014/main" id="{4FBDF222-177E-4049-BFEC-59357AC4A9B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538" b="14824"/>
          <a:stretch/>
        </p:blipFill>
        <p:spPr>
          <a:xfrm>
            <a:off x="6399596" y="1016679"/>
            <a:ext cx="5792404" cy="5841321"/>
          </a:xfrm>
          <a:prstGeom prst="rect">
            <a:avLst/>
          </a:prstGeom>
        </p:spPr>
      </p:pic>
      <p:sp>
        <p:nvSpPr>
          <p:cNvPr id="15" name="Flowchart: Manual Input 14">
            <a:extLst>
              <a:ext uri="{FF2B5EF4-FFF2-40B4-BE49-F238E27FC236}">
                <a16:creationId xmlns:a16="http://schemas.microsoft.com/office/drawing/2014/main" id="{22E8892E-4230-4D3D-BD5C-C6FAD58EDE87}"/>
              </a:ext>
            </a:extLst>
          </p:cNvPr>
          <p:cNvSpPr/>
          <p:nvPr userDrawn="1"/>
        </p:nvSpPr>
        <p:spPr>
          <a:xfrm rot="5400000">
            <a:off x="-42863" y="42862"/>
            <a:ext cx="6858000" cy="6772275"/>
          </a:xfrm>
          <a:prstGeom prst="flowChartManualInp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9673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Whit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284E-7D09-4372-B1E9-D5091FD907E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662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ck with glow on the lef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pic>
        <p:nvPicPr>
          <p:cNvPr id="5" name="Picture 4">
            <a:extLst>
              <a:ext uri="{FF2B5EF4-FFF2-40B4-BE49-F238E27FC236}">
                <a16:creationId xmlns:a16="http://schemas.microsoft.com/office/drawing/2014/main" id="{6EFC0950-C9C0-47FF-91D9-1E1A2F0EB3CD}"/>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5400000" flipH="1">
            <a:off x="1175479" y="-1175478"/>
            <a:ext cx="6858001" cy="9208958"/>
          </a:xfrm>
          <a:prstGeom prst="rect">
            <a:avLst/>
          </a:prstGeom>
        </p:spPr>
      </p:pic>
    </p:spTree>
    <p:extLst>
      <p:ext uri="{BB962C8B-B14F-4D97-AF65-F5344CB8AC3E}">
        <p14:creationId xmlns:p14="http://schemas.microsoft.com/office/powerpoint/2010/main" val="400448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ver slide (2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519684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33160"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33160"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497824"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497824"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33109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5485426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dirty="0"/>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dirty="0"/>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dirty="0"/>
              <a:t>Edit Master text styles</a:t>
            </a:r>
          </a:p>
        </p:txBody>
      </p:sp>
    </p:spTree>
    <p:extLst>
      <p:ext uri="{BB962C8B-B14F-4D97-AF65-F5344CB8AC3E}">
        <p14:creationId xmlns:p14="http://schemas.microsoft.com/office/powerpoint/2010/main" val="40604100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tx1">
                    <a:lumMod val="85000"/>
                    <a:lumOff val="1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tx1">
                    <a:lumMod val="65000"/>
                    <a:lumOff val="3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bg1"/>
                </a:solidFill>
                <a:latin typeface="Bernina Sans" pitchFamily="2" charset="77"/>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80016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solidFill>
                  <a:srgbClr val="0F1419"/>
                </a:solidFill>
              </a:defRPr>
            </a:lvl1pPr>
          </a:lstStyle>
          <a:p>
            <a:r>
              <a:rPr lang="en-US" dirty="0"/>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1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solidFill>
                  <a:srgbClr val="0F1419"/>
                </a:solidFill>
              </a:defRPr>
            </a:lvl1pPr>
          </a:lstStyle>
          <a:p>
            <a:r>
              <a:rPr lang="en-US" dirty="0"/>
              <a:t>Click to edit Master title style</a:t>
            </a:r>
          </a:p>
        </p:txBody>
      </p:sp>
      <p:sp>
        <p:nvSpPr>
          <p:cNvPr id="3" name="Rectangle 2">
            <a:extLst>
              <a:ext uri="{FF2B5EF4-FFF2-40B4-BE49-F238E27FC236}">
                <a16:creationId xmlns:a16="http://schemas.microsoft.com/office/drawing/2014/main" id="{0358520A-230F-8E45-B93A-732CD1A84E0D}"/>
              </a:ext>
            </a:extLst>
          </p:cNvPr>
          <p:cNvSpPr/>
          <p:nvPr userDrawn="1"/>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7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userDrawn="1"/>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dirty="0"/>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730189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endParaRPr lang="en-US" dirty="0"/>
          </a:p>
        </p:txBody>
      </p:sp>
    </p:spTree>
    <p:extLst>
      <p:ext uri="{BB962C8B-B14F-4D97-AF65-F5344CB8AC3E}">
        <p14:creationId xmlns:p14="http://schemas.microsoft.com/office/powerpoint/2010/main" val="32693509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endParaRPr lang="en-US"/>
          </a:p>
        </p:txBody>
      </p:sp>
    </p:spTree>
    <p:extLst>
      <p:ext uri="{BB962C8B-B14F-4D97-AF65-F5344CB8AC3E}">
        <p14:creationId xmlns:p14="http://schemas.microsoft.com/office/powerpoint/2010/main" val="7905116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endParaRPr lang="en-US"/>
          </a:p>
        </p:txBody>
      </p:sp>
    </p:spTree>
    <p:extLst>
      <p:ext uri="{BB962C8B-B14F-4D97-AF65-F5344CB8AC3E}">
        <p14:creationId xmlns:p14="http://schemas.microsoft.com/office/powerpoint/2010/main" val="14151508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ullscreen imag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836330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ver slide (3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44954"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47049"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47049"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4982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205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ver slide (4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45028"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46630"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46630"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46630"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392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FD797729-DB87-9940-906F-E934CC1642E3}"/>
              </a:ext>
            </a:extLst>
          </p:cNvPr>
          <p:cNvPicPr>
            <a:picLocks noChangeAspect="1"/>
          </p:cNvPicPr>
          <p:nvPr/>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16735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6"/>
                                        </p:tgtEl>
                                      </p:cBhvr>
                                    </p:animEffect>
                                    <p:animScale>
                                      <p:cBhvr>
                                        <p:cTn id="7" dur="10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6610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84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par>
                          <p:cTn id="8" fill="hold">
                            <p:stCondLst>
                              <p:cond delay="1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9"/>
                                        </p:tgtEl>
                                      </p:cBhvr>
                                    </p:animEffect>
                                    <p:animScale>
                                      <p:cBhvr>
                                        <p:cTn id="11" dur="10000" autoRev="1" fill="hold"/>
                                        <p:tgtEl>
                                          <p:spTgt spid="9"/>
                                        </p:tgtEl>
                                      </p:cBhvr>
                                      <p:by x="105000" y="105000"/>
                                    </p:animScale>
                                  </p:childTnLst>
                                </p:cTn>
                              </p:par>
                            </p:childTnLst>
                          </p:cTn>
                        </p:par>
                        <p:par>
                          <p:cTn id="12" fill="hold">
                            <p:stCondLst>
                              <p:cond delay="29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10"/>
                                        </p:tgtEl>
                                      </p:cBhvr>
                                    </p:animEffect>
                                    <p:animScale>
                                      <p:cBhvr>
                                        <p:cTn id="15" dur="10000" autoRev="1" fill="hold"/>
                                        <p:tgtEl>
                                          <p:spTgt spid="10"/>
                                        </p:tgtEl>
                                      </p:cBhvr>
                                      <p:by x="105000" y="105000"/>
                                    </p:animScale>
                                  </p:childTnLst>
                                </p:cTn>
                              </p:par>
                            </p:childTnLst>
                          </p:cTn>
                        </p:par>
                        <p:par>
                          <p:cTn id="16" fill="hold">
                            <p:stCondLst>
                              <p:cond delay="57000"/>
                            </p:stCondLst>
                            <p:childTnLst>
                              <p:par>
                                <p:cTn id="17" presetID="26" presetClass="emph" presetSubtype="0" repeatCount="indefinite" fill="hold" nodeType="afterEffect">
                                  <p:stCondLst>
                                    <p:cond delay="0"/>
                                  </p:stCondLst>
                                  <p:childTnLst>
                                    <p:animEffect transition="out" filter="fade">
                                      <p:cBhvr>
                                        <p:cTn id="18" dur="20000" tmFilter="0, 0; .2, .5; .8, .5; 1, 0"/>
                                        <p:tgtEl>
                                          <p:spTgt spid="8"/>
                                        </p:tgtEl>
                                      </p:cBhvr>
                                    </p:animEffect>
                                    <p:animScale>
                                      <p:cBhvr>
                                        <p:cTn id="19"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5236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8000"/>
                                  </p:stCondLst>
                                  <p:childTnLst>
                                    <p:animEffect transition="out" filter="fade">
                                      <p:cBhvr>
                                        <p:cTn id="6" dur="20000" tmFilter="0, 0; .2, .5; .8, .5; 1, 0"/>
                                        <p:tgtEl>
                                          <p:spTgt spid="11"/>
                                        </p:tgtEl>
                                      </p:cBhvr>
                                    </p:animEffect>
                                    <p:animScale>
                                      <p:cBhvr>
                                        <p:cTn id="7" dur="10000" autoRev="1" fill="hold"/>
                                        <p:tgtEl>
                                          <p:spTgt spid="11"/>
                                        </p:tgtEl>
                                      </p:cBhvr>
                                      <p:by x="105000" y="105000"/>
                                    </p:animScale>
                                  </p:childTnLst>
                                </p:cTn>
                              </p:par>
                            </p:childTnLst>
                          </p:cTn>
                        </p:par>
                        <p:par>
                          <p:cTn id="8" fill="hold">
                            <p:stCondLst>
                              <p:cond delay="28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5"/>
                                        </p:tgtEl>
                                      </p:cBhvr>
                                    </p:animEffect>
                                    <p:animScale>
                                      <p:cBhvr>
                                        <p:cTn id="11" dur="10000" autoRev="1" fill="hold"/>
                                        <p:tgtEl>
                                          <p:spTgt spid="5"/>
                                        </p:tgtEl>
                                      </p:cBhvr>
                                      <p:by x="105000" y="105000"/>
                                    </p:animScale>
                                  </p:childTnLst>
                                </p:cTn>
                              </p:par>
                            </p:childTnLst>
                          </p:cTn>
                        </p:par>
                        <p:par>
                          <p:cTn id="12" fill="hold">
                            <p:stCondLst>
                              <p:cond delay="56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8"/>
                                        </p:tgtEl>
                                      </p:cBhvr>
                                    </p:animEffect>
                                    <p:animScale>
                                      <p:cBhvr>
                                        <p:cTn id="15"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endParaRPr lang="en-US" dirty="0"/>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719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9"/>
                                        </p:tgtEl>
                                      </p:cBhvr>
                                    </p:animEffect>
                                    <p:animScale>
                                      <p:cBhvr>
                                        <p:cTn id="7" dur="10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921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3739924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45428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9"/>
                                        </p:tgtEl>
                                      </p:cBhvr>
                                    </p:animEffect>
                                    <p:animScale>
                                      <p:cBhvr>
                                        <p:cTn id="7" dur="1000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2171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2"/>
                                        </p:tgtEl>
                                      </p:cBhvr>
                                    </p:animEffect>
                                    <p:animScale>
                                      <p:cBhvr>
                                        <p:cTn id="7" dur="10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797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21"/>
                                        </p:tgtEl>
                                      </p:cBhvr>
                                    </p:animEffect>
                                    <p:animScale>
                                      <p:cBhvr>
                                        <p:cTn id="7" dur="1000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4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7700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par>
                                <p:cTn id="13" presetID="26" presetClass="emph" presetSubtype="0" repeatCount="indefinite" fill="hold" nodeType="withEffect">
                                  <p:stCondLst>
                                    <p:cond delay="0"/>
                                  </p:stCondLst>
                                  <p:childTnLst>
                                    <p:animEffect transition="out" filter="fade">
                                      <p:cBhvr>
                                        <p:cTn id="14" dur="20000" tmFilter="0, 0; .2, .5; .8, .5; 1, 0"/>
                                        <p:tgtEl>
                                          <p:spTgt spid="7"/>
                                        </p:tgtEl>
                                      </p:cBhvr>
                                    </p:animEffect>
                                    <p:animScale>
                                      <p:cBhvr>
                                        <p:cTn id="15" dur="10000" autoRev="1" fill="hold"/>
                                        <p:tgtEl>
                                          <p:spTgt spid="7"/>
                                        </p:tgtEl>
                                      </p:cBhvr>
                                      <p:by x="105000" y="105000"/>
                                    </p:animScale>
                                  </p:childTnLst>
                                </p:cTn>
                              </p:par>
                            </p:childTnLst>
                          </p:cTn>
                        </p:par>
                        <p:par>
                          <p:cTn id="16" fill="hold">
                            <p:stCondLst>
                              <p:cond delay="20000"/>
                            </p:stCondLst>
                            <p:childTnLst>
                              <p:par>
                                <p:cTn id="17" presetID="26" presetClass="emph" presetSubtype="0" repeatCount="indefinite" fill="hold" nodeType="afterEffect">
                                  <p:stCondLst>
                                    <p:cond delay="10000"/>
                                  </p:stCondLst>
                                  <p:childTnLst>
                                    <p:animEffect transition="out" filter="fade">
                                      <p:cBhvr>
                                        <p:cTn id="18" dur="20000" tmFilter="0, 0; .2, .5; .8, .5; 1, 0"/>
                                        <p:tgtEl>
                                          <p:spTgt spid="5"/>
                                        </p:tgtEl>
                                      </p:cBhvr>
                                    </p:animEffect>
                                    <p:animScale>
                                      <p:cBhvr>
                                        <p:cTn id="19" dur="10000" autoRev="1" fill="hold"/>
                                        <p:tgtEl>
                                          <p:spTgt spid="5"/>
                                        </p:tgtEl>
                                      </p:cBhvr>
                                      <p:by x="105000" y="105000"/>
                                    </p:animScale>
                                  </p:childTnLst>
                                </p:cTn>
                              </p:par>
                            </p:childTnLst>
                          </p:cTn>
                        </p:par>
                        <p:par>
                          <p:cTn id="20" fill="hold">
                            <p:stCondLst>
                              <p:cond delay="50000"/>
                            </p:stCondLst>
                            <p:childTnLst>
                              <p:par>
                                <p:cTn id="21" presetID="26" presetClass="emph" presetSubtype="0" repeatCount="indefinite" fill="hold" nodeType="afterEffect">
                                  <p:stCondLst>
                                    <p:cond delay="10000"/>
                                  </p:stCondLst>
                                  <p:childTnLst>
                                    <p:animEffect transition="out" filter="fade">
                                      <p:cBhvr>
                                        <p:cTn id="22" dur="20000" tmFilter="0, 0; .2, .5; .8, .5; 1, 0"/>
                                        <p:tgtEl>
                                          <p:spTgt spid="8"/>
                                        </p:tgtEl>
                                      </p:cBhvr>
                                    </p:animEffect>
                                    <p:animScale>
                                      <p:cBhvr>
                                        <p:cTn id="23"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119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9262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8809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7168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429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554642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8250007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2995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69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853245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51811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chemeClr val="bg1"/>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chemeClr val="bg1"/>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39644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solidFill>
                  <a:srgbClr val="0F1419"/>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38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518553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78359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8525600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9321895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10304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945714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0472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884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5347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0348107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7629794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3276347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9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32457951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195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3635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91197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12364041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30492216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userDrawn="1"/>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endParaRPr lang="en-US"/>
          </a:p>
        </p:txBody>
      </p:sp>
    </p:spTree>
    <p:extLst>
      <p:ext uri="{BB962C8B-B14F-4D97-AF65-F5344CB8AC3E}">
        <p14:creationId xmlns:p14="http://schemas.microsoft.com/office/powerpoint/2010/main" val="20453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3426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err="1">
                <a:solidFill>
                  <a:schemeClr val="bg1"/>
                </a:solidFill>
                <a:latin typeface="Calibri Light" charset="0"/>
                <a:ea typeface="Calibri Light" charset="0"/>
                <a:cs typeface="Calibri Light" charset="0"/>
              </a:rPr>
              <a:t>dynatrace.com</a:t>
            </a:r>
            <a:endParaRPr lang="en-US" sz="1600" b="0" i="0" spc="100" baseline="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14245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gradFill>
                  <a:gsLst>
                    <a:gs pos="0">
                      <a:srgbClr val="1496FF"/>
                    </a:gs>
                    <a:gs pos="0">
                      <a:srgbClr val="2583EE"/>
                    </a:gs>
                    <a:gs pos="100000">
                      <a:srgbClr val="712F90"/>
                    </a:gs>
                  </a:gsLst>
                  <a:lin ang="0" scaled="1"/>
                </a:gra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6702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37056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8000"/>
                                  </p:stCondLst>
                                  <p:childTnLst>
                                    <p:animEffect transition="out" filter="fade">
                                      <p:cBhvr>
                                        <p:cTn id="6" dur="20000" tmFilter="0, 0; .2, .5; .8, .5; 1, 0"/>
                                        <p:tgtEl>
                                          <p:spTgt spid="11"/>
                                        </p:tgtEl>
                                      </p:cBhvr>
                                    </p:animEffect>
                                    <p:animScale>
                                      <p:cBhvr>
                                        <p:cTn id="7" dur="10000" autoRev="1" fill="hold"/>
                                        <p:tgtEl>
                                          <p:spTgt spid="11"/>
                                        </p:tgtEl>
                                      </p:cBhvr>
                                      <p:by x="105000" y="105000"/>
                                    </p:animScale>
                                  </p:childTnLst>
                                </p:cTn>
                              </p:par>
                            </p:childTnLst>
                          </p:cTn>
                        </p:par>
                        <p:par>
                          <p:cTn id="8" fill="hold">
                            <p:stCondLst>
                              <p:cond delay="28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5"/>
                                        </p:tgtEl>
                                      </p:cBhvr>
                                    </p:animEffect>
                                    <p:animScale>
                                      <p:cBhvr>
                                        <p:cTn id="11" dur="10000" autoRev="1" fill="hold"/>
                                        <p:tgtEl>
                                          <p:spTgt spid="5"/>
                                        </p:tgtEl>
                                      </p:cBhvr>
                                      <p:by x="105000" y="105000"/>
                                    </p:animScale>
                                  </p:childTnLst>
                                </p:cTn>
                              </p:par>
                            </p:childTnLst>
                          </p:cTn>
                        </p:par>
                        <p:par>
                          <p:cTn id="12" fill="hold">
                            <p:stCondLst>
                              <p:cond delay="56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8"/>
                                        </p:tgtEl>
                                      </p:cBhvr>
                                    </p:animEffect>
                                    <p:animScale>
                                      <p:cBhvr>
                                        <p:cTn id="15"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10381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Tree>
    <p:extLst>
      <p:ext uri="{BB962C8B-B14F-4D97-AF65-F5344CB8AC3E}">
        <p14:creationId xmlns:p14="http://schemas.microsoft.com/office/powerpoint/2010/main" val="40083889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794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4324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6033903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2714992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5060366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2116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Cover slide (no present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a:alphaModFix/>
          </a:blip>
          <a:srcRect l="36648" t="-4717" r="35664" b="5670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427593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7"/>
                                        </p:tgtEl>
                                      </p:cBhvr>
                                    </p:animEffect>
                                    <p:animScale>
                                      <p:cBhvr>
                                        <p:cTn id="10" dur="10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1938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11.1.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a:noFill/>
        </p:spPr>
        <p:txBody>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33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3656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gradFill>
                  <a:gsLst>
                    <a:gs pos="0">
                      <a:srgbClr val="1496FF"/>
                    </a:gs>
                    <a:gs pos="0">
                      <a:srgbClr val="2583EE"/>
                    </a:gs>
                    <a:gs pos="100000">
                      <a:srgbClr val="712F90"/>
                    </a:gs>
                  </a:gsLst>
                  <a:lin ang="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9385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4846710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4673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58278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38251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4097263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25155097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5387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a:alphaModFix/>
          </a:blip>
          <a:srcRect l="36648" t="-4717" r="35664" b="56705"/>
          <a:stretch/>
        </p:blipFill>
        <p:spPr>
          <a:xfrm rot="16200000">
            <a:off x="3396204" y="-1937795"/>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7875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vl1pPr>
            <a:lvl2pPr marL="4572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63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1973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5196840"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46412"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46412"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511076"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511076"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0843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58206"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60301"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60301"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37508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58280"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59882"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59882"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59882"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67393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userDrawn="1"/>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6520340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tx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12237927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20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8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15801044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userDrawn="1"/>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10258756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684706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EW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1"/>
            <a:ext cx="1873469"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3169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p>
        </p:txBody>
      </p:sp>
      <p:pic>
        <p:nvPicPr>
          <p:cNvPr id="6" name="Picture 5">
            <a:extLst>
              <a:ext uri="{FF2B5EF4-FFF2-40B4-BE49-F238E27FC236}">
                <a16:creationId xmlns:a16="http://schemas.microsoft.com/office/drawing/2014/main" id="{95397C15-21D4-4E71-A4BB-87BBFF2370D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Tree>
    <p:extLst>
      <p:ext uri="{BB962C8B-B14F-4D97-AF65-F5344CB8AC3E}">
        <p14:creationId xmlns:p14="http://schemas.microsoft.com/office/powerpoint/2010/main" val="363036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userDrawn="1"/>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4801052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userDrawn="1"/>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8306210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FE6980F-9E7A-4585-8946-64B9740B947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Tree>
    <p:extLst>
      <p:ext uri="{BB962C8B-B14F-4D97-AF65-F5344CB8AC3E}">
        <p14:creationId xmlns:p14="http://schemas.microsoft.com/office/powerpoint/2010/main" val="244271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1162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Tree>
    <p:extLst>
      <p:ext uri="{BB962C8B-B14F-4D97-AF65-F5344CB8AC3E}">
        <p14:creationId xmlns:p14="http://schemas.microsoft.com/office/powerpoint/2010/main" val="17928487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a:solidFill>
                  <a:schemeClr val="bg1"/>
                </a:solidFill>
                <a:latin typeface="Bernina Sans Light" pitchFamily="2" charset="77"/>
                <a:ea typeface="Calibri Light" charset="0"/>
                <a:cs typeface="Calibri Light" charset="0"/>
              </a:rPr>
              <a:t>dynatrace.com</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
        <p:nvSpPr>
          <p:cNvPr id="11" name="Rectangle 10">
            <a:hlinkClick r:id="rId5"/>
            <a:extLst>
              <a:ext uri="{FF2B5EF4-FFF2-40B4-BE49-F238E27FC236}">
                <a16:creationId xmlns:a16="http://schemas.microsoft.com/office/drawing/2014/main" id="{C4EF0A49-03A2-2D4E-8288-05E91476AE35}"/>
              </a:ext>
            </a:extLst>
          </p:cNvPr>
          <p:cNvSpPr/>
          <p:nvPr userDrawn="1"/>
        </p:nvSpPr>
        <p:spPr>
          <a:xfrm>
            <a:off x="5002306" y="3903517"/>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021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2"/>
          <a:srcRect l="37673" t="-15646" r="6903" b="64238"/>
          <a:stretch/>
        </p:blipFill>
        <p:spPr>
          <a:xfrm>
            <a:off x="0" y="647114"/>
            <a:ext cx="12192000" cy="6210887"/>
          </a:xfrm>
          <a:prstGeom prst="rect">
            <a:avLst/>
          </a:prstGeom>
        </p:spPr>
      </p:pic>
      <p:sp>
        <p:nvSpPr>
          <p:cNvPr id="4" name="Rounded Rectangle 3">
            <a:hlinkClick r:id="rId3"/>
            <a:extLst>
              <a:ext uri="{FF2B5EF4-FFF2-40B4-BE49-F238E27FC236}">
                <a16:creationId xmlns:a16="http://schemas.microsoft.com/office/drawing/2014/main" id="{4E6106BF-83BB-034C-8B9C-6DDB1232CFF7}"/>
              </a:ext>
            </a:extLst>
          </p:cNvPr>
          <p:cNvSpPr/>
          <p:nvPr userDrawn="1"/>
        </p:nvSpPr>
        <p:spPr>
          <a:xfrm>
            <a:off x="966182" y="4980265"/>
            <a:ext cx="2947558" cy="6108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8FD333B-782B-214E-88C6-C3FC6428D2A2}"/>
              </a:ext>
            </a:extLst>
          </p:cNvPr>
          <p:cNvSpPr txBox="1"/>
          <p:nvPr userDrawn="1"/>
        </p:nvSpPr>
        <p:spPr>
          <a:xfrm>
            <a:off x="966182" y="5164565"/>
            <a:ext cx="2947558" cy="426502"/>
          </a:xfrm>
          <a:prstGeom prst="rect">
            <a:avLst/>
          </a:prstGeom>
          <a:noFill/>
        </p:spPr>
        <p:txBody>
          <a:bodyPr wrap="square" lIns="0" tIns="0" rIns="0" bIns="0" rtlCol="0">
            <a:normAutofit/>
          </a:bodyPr>
          <a:lstStyle/>
          <a:p>
            <a:pPr algn="ctr"/>
            <a:r>
              <a:rPr lang="en-US" sz="1600" b="1" i="0" u="none" spc="100" baseline="0" dirty="0">
                <a:solidFill>
                  <a:schemeClr val="bg1"/>
                </a:solidFill>
                <a:latin typeface="Bernina Sans Semibold" pitchFamily="2" charset="77"/>
                <a:ea typeface="Calibri Light" charset="0"/>
                <a:cs typeface="Calibri Light" charset="0"/>
              </a:rPr>
              <a:t>dynatrace.com/trial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6183" y="1635181"/>
            <a:ext cx="2947558" cy="520735"/>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userDrawn="1"/>
        </p:nvSpPr>
        <p:spPr>
          <a:xfrm>
            <a:off x="838198" y="3143983"/>
            <a:ext cx="5150308" cy="1326773"/>
          </a:xfrm>
          <a:prstGeom prst="rect">
            <a:avLst/>
          </a:prstGeom>
          <a:noFill/>
        </p:spPr>
        <p:txBody>
          <a:bodyPr wrap="square" rtlCol="0">
            <a:spAutoFit/>
          </a:bodyPr>
          <a:lstStyle/>
          <a:p>
            <a:pPr algn="l">
              <a:lnSpc>
                <a:spcPct val="150000"/>
              </a:lnSpc>
            </a:pPr>
            <a:r>
              <a:rPr lang="en-US" sz="2800" b="1" i="0" dirty="0">
                <a:solidFill>
                  <a:schemeClr val="bg1"/>
                </a:solidFill>
                <a:latin typeface="Bernina Sans" pitchFamily="2" charset="77"/>
              </a:rPr>
              <a:t>Get ready to be amazed </a:t>
            </a:r>
          </a:p>
          <a:p>
            <a:pPr algn="l">
              <a:lnSpc>
                <a:spcPct val="150000"/>
              </a:lnSpc>
            </a:pPr>
            <a:r>
              <a:rPr lang="en-US" sz="2800" b="0" i="0" dirty="0">
                <a:solidFill>
                  <a:schemeClr val="bg1"/>
                </a:solidFill>
                <a:latin typeface="Bernina Sans Light"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userDrawn="1"/>
        </p:nvCxnSpPr>
        <p:spPr>
          <a:xfrm>
            <a:off x="966182" y="262299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userDrawn="1"/>
        </p:nvPicPr>
        <p:blipFill>
          <a:blip r:embed="rId6"/>
          <a:stretch>
            <a:fillRect/>
          </a:stretch>
        </p:blipFill>
        <p:spPr>
          <a:xfrm>
            <a:off x="6480175" y="-385763"/>
            <a:ext cx="5711825" cy="7343775"/>
          </a:xfrm>
          <a:prstGeom prst="rect">
            <a:avLst/>
          </a:prstGeom>
        </p:spPr>
      </p:pic>
    </p:spTree>
    <p:extLst>
      <p:ext uri="{BB962C8B-B14F-4D97-AF65-F5344CB8AC3E}">
        <p14:creationId xmlns:p14="http://schemas.microsoft.com/office/powerpoint/2010/main" val="88016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5864199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46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03.xml"/><Relationship Id="rId7"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image" Target="../media/image1.png"/><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6.xml"/><Relationship Id="rId7"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5.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4.xml"/><Relationship Id="rId7"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50646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0894825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Lst>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8440978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sldNum="0" hdr="0" ftr="0" dt="0"/>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606347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557434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806" r:id="rId17"/>
  </p:sldLayoutIdLst>
  <p:hf sldNum="0" hdr="0" ftr="0" dt="0"/>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450839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714" r:id="rId7"/>
  </p:sldLayoutIdLst>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863804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3876138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Lst>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9710045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805" r:id="rId11"/>
  </p:sldLayoutIdLst>
  <p:hf sldNum="0" hdr="0" ftr="0" dt="0"/>
  <p:txStyles>
    <p:titleStyle>
      <a:lvl1pPr algn="l" defTabSz="914400" rtl="0" eaLnBrk="1" latinLnBrk="0" hangingPunct="1">
        <a:lnSpc>
          <a:spcPct val="90000"/>
        </a:lnSpc>
        <a:spcBef>
          <a:spcPct val="0"/>
        </a:spcBef>
        <a:buNone/>
        <a:defRPr sz="2400" b="1" i="0" kern="1200">
          <a:solidFill>
            <a:schemeClr val="bg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7071797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8" r:id="rId10"/>
    <p:sldLayoutId id="2147483739" r:id="rId11"/>
  </p:sldLayoutIdLst>
  <p:hf sldNum="0" hdr="0" ftr="0" dt="0"/>
  <p:txStyles>
    <p:titleStyle>
      <a:lvl1pPr algn="l" defTabSz="914400" rtl="0" eaLnBrk="1" latinLnBrk="0" hangingPunct="1">
        <a:lnSpc>
          <a:spcPct val="90000"/>
        </a:lnSpc>
        <a:spcBef>
          <a:spcPct val="0"/>
        </a:spcBef>
        <a:buNone/>
        <a:defRPr sz="2400" b="1" i="0" kern="1200">
          <a:solidFill>
            <a:srgbClr val="0F1419"/>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5431401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Lst>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1772434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1" r:id="rId2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3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ynatrace-acm/dtacmworkshop"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01.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52.tiff"/></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ocks.weave.works/" TargetMode="Externa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104.197.12.209:8080/" TargetMode="Externa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dynatrace.com/news/blog/shift-left-in-jenkins-how-to-implement-performance-signature-with-dynatrace/" TargetMode="Externa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2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svg"/><Relationship Id="rId9" Type="http://schemas.openxmlformats.org/officeDocument/2006/relationships/image" Target="../media/image24.tiff"/><Relationship Id="rId14"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jenkinsci/performance-signature-dynatrace-plugin/blob/master/viewer/README.md" TargetMode="External"/><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hyperlink" Target="https://asdfa.dynatrace-managed.com/e/asdfafa" TargetMode="External"/><Relationship Id="rId2" Type="http://schemas.openxmlformats.org/officeDocument/2006/relationships/hyperlink" Target="https://xxxxxxxx.live.dynatrace.com/" TargetMode="External"/><Relationship Id="rId1" Type="http://schemas.openxmlformats.org/officeDocument/2006/relationships/slideLayout" Target="../slideLayouts/slideLayout27.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hyperlink" Target="https://www.dynatrace.com/support/help/shortlink/api-metrics" TargetMode="Externa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44.xml"/><Relationship Id="rId5" Type="http://schemas.openxmlformats.org/officeDocument/2006/relationships/image" Target="../media/image92.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5.png"/><Relationship Id="rId7"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image" Target="../media/image96.svg"/><Relationship Id="rId5" Type="http://schemas.openxmlformats.org/officeDocument/2006/relationships/image" Target="../media/image26.pn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hyperlink" Target="https://34.69.184.20/" TargetMode="External"/><Relationship Id="rId2" Type="http://schemas.openxmlformats.org/officeDocument/2006/relationships/hyperlink" Target="https://34.69.184.20/#/templates/job_template/35" TargetMode="External"/><Relationship Id="rId1" Type="http://schemas.openxmlformats.org/officeDocument/2006/relationships/slideLayout" Target="../slideLayouts/slideLayout27.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5.png"/><Relationship Id="rId7"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33.xml"/><Relationship Id="rId6" Type="http://schemas.openxmlformats.org/officeDocument/2006/relationships/image" Target="../media/image96.svg"/><Relationship Id="rId5" Type="http://schemas.openxmlformats.org/officeDocument/2006/relationships/image" Target="../media/image2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52.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9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29.xml"/><Relationship Id="rId1" Type="http://schemas.openxmlformats.org/officeDocument/2006/relationships/slideLayout" Target="../slideLayouts/slideLayout52.xml"/><Relationship Id="rId6" Type="http://schemas.openxmlformats.org/officeDocument/2006/relationships/image" Target="../media/image128.png"/><Relationship Id="rId5" Type="http://schemas.openxmlformats.org/officeDocument/2006/relationships/image" Target="../media/image127.jpeg"/><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30.xml"/><Relationship Id="rId1" Type="http://schemas.openxmlformats.org/officeDocument/2006/relationships/slideLayout" Target="../slideLayouts/slideLayout5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52.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9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tmp"/><Relationship Id="rId2" Type="http://schemas.openxmlformats.org/officeDocument/2006/relationships/notesSlide" Target="../notesSlides/notesSlide33.xml"/><Relationship Id="rId1" Type="http://schemas.openxmlformats.org/officeDocument/2006/relationships/slideLayout" Target="../slideLayouts/slideLayout50.xml"/><Relationship Id="rId6" Type="http://schemas.openxmlformats.org/officeDocument/2006/relationships/image" Target="../media/image148.tmp"/><Relationship Id="rId5" Type="http://schemas.openxmlformats.org/officeDocument/2006/relationships/image" Target="../media/image147.tmp"/><Relationship Id="rId4" Type="http://schemas.openxmlformats.org/officeDocument/2006/relationships/image" Target="../media/image146.tmp"/></Relationships>
</file>

<file path=ppt/slides/_rels/slide99.xml.rels><?xml version="1.0" encoding="UTF-8" standalone="yes"?>
<Relationships xmlns="http://schemas.openxmlformats.org/package/2006/relationships"><Relationship Id="rId3" Type="http://schemas.openxmlformats.org/officeDocument/2006/relationships/hyperlink" Target="http://keptn.sh/" TargetMode="External"/><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187-4270-4701-AC9C-38E86F9DEB67}"/>
              </a:ext>
            </a:extLst>
          </p:cNvPr>
          <p:cNvSpPr>
            <a:spLocks noGrp="1"/>
          </p:cNvSpPr>
          <p:nvPr>
            <p:ph type="ctrTitle"/>
          </p:nvPr>
        </p:nvSpPr>
        <p:spPr>
          <a:xfrm>
            <a:off x="838198" y="1067503"/>
            <a:ext cx="10250715" cy="1927481"/>
          </a:xfrm>
        </p:spPr>
        <p:txBody>
          <a:bodyPr>
            <a:normAutofit fontScale="90000"/>
          </a:bodyPr>
          <a:lstStyle/>
          <a:p>
            <a:r>
              <a:rPr lang="en-US" dirty="0"/>
              <a:t>Autonomous Cloud Management</a:t>
            </a:r>
            <a:br>
              <a:rPr lang="en-US" dirty="0"/>
            </a:br>
            <a:r>
              <a:rPr lang="en-US" dirty="0"/>
              <a:t>with Dynatrace</a:t>
            </a:r>
          </a:p>
        </p:txBody>
      </p:sp>
      <p:sp>
        <p:nvSpPr>
          <p:cNvPr id="5" name="Subtitle 4">
            <a:extLst>
              <a:ext uri="{FF2B5EF4-FFF2-40B4-BE49-F238E27FC236}">
                <a16:creationId xmlns:a16="http://schemas.microsoft.com/office/drawing/2014/main" id="{106EE7C7-2F47-42DE-AF50-AF1C1A687009}"/>
              </a:ext>
            </a:extLst>
          </p:cNvPr>
          <p:cNvSpPr>
            <a:spLocks noGrp="1"/>
          </p:cNvSpPr>
          <p:nvPr>
            <p:ph type="subTitle" idx="1"/>
          </p:nvPr>
        </p:nvSpPr>
        <p:spPr>
          <a:xfrm>
            <a:off x="838199" y="3951675"/>
            <a:ext cx="7971181" cy="878561"/>
          </a:xfrm>
        </p:spPr>
        <p:txBody>
          <a:bodyPr/>
          <a:lstStyle/>
          <a:p>
            <a:r>
              <a:rPr lang="en-US" dirty="0"/>
              <a:t>GKE, Jenkins, Ansible Tower</a:t>
            </a:r>
          </a:p>
        </p:txBody>
      </p:sp>
      <p:sp>
        <p:nvSpPr>
          <p:cNvPr id="4" name="Title 1">
            <a:extLst>
              <a:ext uri="{FF2B5EF4-FFF2-40B4-BE49-F238E27FC236}">
                <a16:creationId xmlns:a16="http://schemas.microsoft.com/office/drawing/2014/main" id="{50C98E4B-3362-2C4C-BC6A-E5AC7DBAE950}"/>
              </a:ext>
            </a:extLst>
          </p:cNvPr>
          <p:cNvSpPr txBox="1">
            <a:spLocks/>
          </p:cNvSpPr>
          <p:nvPr/>
        </p:nvSpPr>
        <p:spPr>
          <a:xfrm>
            <a:off x="838197" y="4402353"/>
            <a:ext cx="10250715" cy="878561"/>
          </a:xfrm>
          <a:prstGeom prst="rect">
            <a:avLst/>
          </a:prstGeom>
        </p:spPr>
        <p:txBody>
          <a:bodyPr vert="horz" lIns="91440" tIns="45720" rIns="91440" bIns="45720" rtlCol="0" anchor="b">
            <a:normAutofit fontScale="97500"/>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CA" sz="3200" dirty="0"/>
              <a:t>http://</a:t>
            </a:r>
            <a:r>
              <a:rPr lang="en-CA" sz="3200" dirty="0" err="1"/>
              <a:t>bit.ly</a:t>
            </a:r>
            <a:r>
              <a:rPr lang="en-CA" sz="3200" dirty="0"/>
              <a:t>/</a:t>
            </a:r>
            <a:r>
              <a:rPr lang="en-CA" sz="3200" dirty="0" err="1"/>
              <a:t>acm-lansing</a:t>
            </a:r>
            <a:endParaRPr lang="en-CA" sz="3200" dirty="0"/>
          </a:p>
        </p:txBody>
      </p:sp>
    </p:spTree>
    <p:extLst>
      <p:ext uri="{BB962C8B-B14F-4D97-AF65-F5344CB8AC3E}">
        <p14:creationId xmlns:p14="http://schemas.microsoft.com/office/powerpoint/2010/main" val="35695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71F60C0B-ED70-B54A-904E-682087D4EDA4}"/>
              </a:ext>
            </a:extLst>
          </p:cNvPr>
          <p:cNvSpPr txBox="1">
            <a:spLocks/>
          </p:cNvSpPr>
          <p:nvPr/>
        </p:nvSpPr>
        <p:spPr>
          <a:xfrm>
            <a:off x="838200" y="5280950"/>
            <a:ext cx="7263596" cy="130706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From Cloud Shell, you can also access Code Editor</a:t>
            </a:r>
          </a:p>
          <a:p>
            <a:pPr lvl="1"/>
            <a:r>
              <a:rPr lang="en-US" dirty="0"/>
              <a:t>Essentially a text editor with code syntax highlight</a:t>
            </a:r>
          </a:p>
          <a:p>
            <a:pPr lvl="1"/>
            <a:r>
              <a:rPr lang="en-US" dirty="0"/>
              <a:t>Using Code Editor means you don’t need to be a vi expert </a:t>
            </a:r>
            <a:r>
              <a:rPr lang="en-US" dirty="0">
                <a:sym typeface="Wingdings" pitchFamily="2" charset="2"/>
              </a:rPr>
              <a:t></a:t>
            </a:r>
            <a:endParaRPr lang="en-US" dirty="0"/>
          </a:p>
          <a:p>
            <a:pPr lvl="1"/>
            <a:endParaRPr lang="en-US" dirty="0"/>
          </a:p>
        </p:txBody>
      </p:sp>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1"/>
            <a:ext cx="10515600" cy="2019398"/>
          </a:xfrm>
        </p:spPr>
        <p:txBody>
          <a:bodyPr>
            <a:normAutofit lnSpcReduction="10000"/>
          </a:bodyPr>
          <a:lstStyle/>
          <a:p>
            <a:r>
              <a:rPr lang="en-US" dirty="0"/>
              <a:t>To launch and interact with our Kubernetes cluster we will use Cloud Shell</a:t>
            </a:r>
          </a:p>
          <a:p>
            <a:pPr lvl="1"/>
            <a:r>
              <a:rPr lang="en-US" dirty="0"/>
              <a:t>Cloud Shell provides command-line access to your cloud resources directly from your browser</a:t>
            </a:r>
          </a:p>
          <a:p>
            <a:pPr lvl="1"/>
            <a:r>
              <a:rPr lang="en-US" dirty="0"/>
              <a:t>No need for a separate bastion host</a:t>
            </a:r>
          </a:p>
          <a:p>
            <a:pPr lvl="1"/>
            <a:r>
              <a:rPr lang="en-US" dirty="0"/>
              <a:t>Required tools pre-installed (git, docker, </a:t>
            </a:r>
            <a:r>
              <a:rPr lang="en-US" dirty="0" err="1"/>
              <a:t>kubectl</a:t>
            </a:r>
            <a:r>
              <a:rPr lang="en-US" dirty="0"/>
              <a:t>, etc…)</a:t>
            </a:r>
          </a:p>
          <a:p>
            <a:pPr lvl="1"/>
            <a:r>
              <a:rPr lang="en-US" dirty="0"/>
              <a:t>Persistent storage</a:t>
            </a:r>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GCP environment – Launching Cloud Shell</a:t>
            </a:r>
          </a:p>
        </p:txBody>
      </p:sp>
      <p:grpSp>
        <p:nvGrpSpPr>
          <p:cNvPr id="7" name="Group 6">
            <a:extLst>
              <a:ext uri="{FF2B5EF4-FFF2-40B4-BE49-F238E27FC236}">
                <a16:creationId xmlns:a16="http://schemas.microsoft.com/office/drawing/2014/main" id="{AD70399E-B53A-4658-AF1C-0B174C9B2CA5}"/>
              </a:ext>
            </a:extLst>
          </p:cNvPr>
          <p:cNvGrpSpPr/>
          <p:nvPr/>
        </p:nvGrpSpPr>
        <p:grpSpPr>
          <a:xfrm>
            <a:off x="7200900" y="2183729"/>
            <a:ext cx="3181350" cy="966787"/>
            <a:chOff x="8172450" y="3238500"/>
            <a:chExt cx="3181350" cy="966787"/>
          </a:xfrm>
        </p:grpSpPr>
        <p:pic>
          <p:nvPicPr>
            <p:cNvPr id="5" name="Picture 4">
              <a:extLst>
                <a:ext uri="{FF2B5EF4-FFF2-40B4-BE49-F238E27FC236}">
                  <a16:creationId xmlns:a16="http://schemas.microsoft.com/office/drawing/2014/main" id="{AE259D5B-BD8C-40CF-BCBC-798232FD27B1}"/>
                </a:ext>
              </a:extLst>
            </p:cNvPr>
            <p:cNvPicPr>
              <a:picLocks noChangeAspect="1"/>
            </p:cNvPicPr>
            <p:nvPr/>
          </p:nvPicPr>
          <p:blipFill rotWithShape="1">
            <a:blip r:embed="rId3"/>
            <a:srcRect l="47975"/>
            <a:stretch/>
          </p:blipFill>
          <p:spPr>
            <a:xfrm>
              <a:off x="8172450" y="3243262"/>
              <a:ext cx="3181350" cy="9620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69DF27E-9498-4731-99C8-478CBA07D03F}"/>
                </a:ext>
              </a:extLst>
            </p:cNvPr>
            <p:cNvSpPr/>
            <p:nvPr/>
          </p:nvSpPr>
          <p:spPr>
            <a:xfrm>
              <a:off x="8953500" y="3238500"/>
              <a:ext cx="352425" cy="438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53B932C8-DD75-441E-8519-D7E57B244C42}"/>
              </a:ext>
            </a:extLst>
          </p:cNvPr>
          <p:cNvPicPr>
            <a:picLocks noChangeAspect="1"/>
          </p:cNvPicPr>
          <p:nvPr/>
        </p:nvPicPr>
        <p:blipFill>
          <a:blip r:embed="rId4"/>
          <a:stretch>
            <a:fillRect/>
          </a:stretch>
        </p:blipFill>
        <p:spPr>
          <a:xfrm>
            <a:off x="1209675" y="3371125"/>
            <a:ext cx="10144125" cy="17145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62B8A46-D9DD-B840-AFA0-B1F29F43EB76}"/>
              </a:ext>
            </a:extLst>
          </p:cNvPr>
          <p:cNvPicPr>
            <a:picLocks noChangeAspect="1"/>
          </p:cNvPicPr>
          <p:nvPr/>
        </p:nvPicPr>
        <p:blipFill>
          <a:blip r:embed="rId5"/>
          <a:stretch>
            <a:fillRect/>
          </a:stretch>
        </p:blipFill>
        <p:spPr>
          <a:xfrm>
            <a:off x="7509033" y="5444921"/>
            <a:ext cx="2618933" cy="1061730"/>
          </a:xfrm>
          <a:prstGeom prst="rect">
            <a:avLst/>
          </a:prstGeom>
        </p:spPr>
      </p:pic>
      <p:sp>
        <p:nvSpPr>
          <p:cNvPr id="12" name="Rectangle 11">
            <a:extLst>
              <a:ext uri="{FF2B5EF4-FFF2-40B4-BE49-F238E27FC236}">
                <a16:creationId xmlns:a16="http://schemas.microsoft.com/office/drawing/2014/main" id="{D5912E43-24F6-EE4F-B76F-C745A85E6525}"/>
              </a:ext>
            </a:extLst>
          </p:cNvPr>
          <p:cNvSpPr/>
          <p:nvPr/>
        </p:nvSpPr>
        <p:spPr>
          <a:xfrm>
            <a:off x="8524591" y="5463672"/>
            <a:ext cx="616472" cy="496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9204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01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2602981"/>
          </a:xfrm>
        </p:spPr>
        <p:txBody>
          <a:bodyPr>
            <a:normAutofit lnSpcReduction="10000"/>
          </a:bodyPr>
          <a:lstStyle/>
          <a:p>
            <a:pPr lvl="1"/>
            <a:r>
              <a:rPr lang="en-US" dirty="0"/>
              <a:t>In Cloud Shell, clone/download the following GitHub Repository:</a:t>
            </a:r>
          </a:p>
          <a:p>
            <a:pPr marL="457200" lvl="1" indent="0">
              <a:buNone/>
            </a:pPr>
            <a:endParaRPr lang="en-US" dirty="0"/>
          </a:p>
          <a:p>
            <a:pPr marL="0" lvl="0" indent="0">
              <a:lnSpc>
                <a:spcPct val="100000"/>
              </a:lnSpc>
              <a:spcBef>
                <a:spcPts val="0"/>
              </a:spcBef>
              <a:buClrTx/>
              <a:buNone/>
              <a:defRPr/>
            </a:pPr>
            <a:r>
              <a:rPr lang="en-US" dirty="0"/>
              <a:t>	# </a:t>
            </a:r>
            <a:r>
              <a:rPr lang="en-CA" dirty="0"/>
              <a:t>git clone -b v2.2 </a:t>
            </a:r>
            <a:r>
              <a:rPr lang="en-US" dirty="0">
                <a:hlinkClick r:id="rId3"/>
              </a:rPr>
              <a:t>https://github.com/dynatrace-acm/dtacmworkshop</a:t>
            </a:r>
            <a:endParaRPr lang="en-US" dirty="0"/>
          </a:p>
          <a:p>
            <a:pPr marL="457200" lvl="1" indent="0">
              <a:buNone/>
            </a:pPr>
            <a:endParaRPr lang="en-US" dirty="0"/>
          </a:p>
          <a:p>
            <a:pPr lvl="1"/>
            <a:r>
              <a:rPr lang="en-US" dirty="0"/>
              <a:t>This will create a directory called </a:t>
            </a:r>
            <a:r>
              <a:rPr lang="en-US" b="1" dirty="0" err="1"/>
              <a:t>dtacmworkshop</a:t>
            </a:r>
            <a:endParaRPr lang="en-US" b="1" dirty="0"/>
          </a:p>
          <a:p>
            <a:pPr lvl="1"/>
            <a:endParaRPr lang="en-US" dirty="0"/>
          </a:p>
          <a:p>
            <a:pPr lvl="1"/>
            <a:r>
              <a:rPr lang="en-US" dirty="0"/>
              <a:t>This directory contains the scripts we will use for the remainder of the workshop </a:t>
            </a:r>
          </a:p>
          <a:p>
            <a:pPr lvl="1"/>
            <a:endParaRPr lang="en-US" dirty="0"/>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 – Cloning our repository</a:t>
            </a:r>
          </a:p>
        </p:txBody>
      </p:sp>
      <p:pic>
        <p:nvPicPr>
          <p:cNvPr id="10" name="Picture 9">
            <a:extLst>
              <a:ext uri="{FF2B5EF4-FFF2-40B4-BE49-F238E27FC236}">
                <a16:creationId xmlns:a16="http://schemas.microsoft.com/office/drawing/2014/main" id="{7C93E1D1-DF5D-4633-8EB5-BAFC8877A69B}"/>
              </a:ext>
            </a:extLst>
          </p:cNvPr>
          <p:cNvPicPr>
            <a:picLocks noChangeAspect="1"/>
          </p:cNvPicPr>
          <p:nvPr/>
        </p:nvPicPr>
        <p:blipFill>
          <a:blip r:embed="rId4"/>
          <a:stretch>
            <a:fillRect/>
          </a:stretch>
        </p:blipFill>
        <p:spPr>
          <a:xfrm>
            <a:off x="1009650" y="4043362"/>
            <a:ext cx="10172700" cy="1323975"/>
          </a:xfrm>
          <a:prstGeom prst="rect">
            <a:avLst/>
          </a:prstGeom>
        </p:spPr>
      </p:pic>
      <p:pic>
        <p:nvPicPr>
          <p:cNvPr id="11" name="Picture 10">
            <a:extLst>
              <a:ext uri="{FF2B5EF4-FFF2-40B4-BE49-F238E27FC236}">
                <a16:creationId xmlns:a16="http://schemas.microsoft.com/office/drawing/2014/main" id="{A1617F70-2365-42A3-8AB4-39EFF1BA2567}"/>
              </a:ext>
            </a:extLst>
          </p:cNvPr>
          <p:cNvPicPr>
            <a:picLocks noChangeAspect="1"/>
          </p:cNvPicPr>
          <p:nvPr/>
        </p:nvPicPr>
        <p:blipFill>
          <a:blip r:embed="rId5"/>
          <a:stretch>
            <a:fillRect/>
          </a:stretch>
        </p:blipFill>
        <p:spPr>
          <a:xfrm>
            <a:off x="0" y="5516758"/>
            <a:ext cx="12192000" cy="1232310"/>
          </a:xfrm>
          <a:prstGeom prst="rect">
            <a:avLst/>
          </a:prstGeom>
        </p:spPr>
      </p:pic>
    </p:spTree>
    <p:extLst>
      <p:ext uri="{BB962C8B-B14F-4D97-AF65-F5344CB8AC3E}">
        <p14:creationId xmlns:p14="http://schemas.microsoft.com/office/powerpoint/2010/main" val="13507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a:xfrm>
            <a:off x="838200" y="1524000"/>
            <a:ext cx="8498983" cy="4652963"/>
          </a:xfrm>
        </p:spPr>
        <p:txBody>
          <a:bodyPr>
            <a:normAutofit/>
          </a:bodyPr>
          <a:lstStyle/>
          <a:p>
            <a:r>
              <a:rPr lang="en-US" dirty="0"/>
              <a:t>In order to proceed further we need to make note of our Dynatrace Tenant/Environment and API/PaaS Tokens</a:t>
            </a:r>
          </a:p>
          <a:p>
            <a:r>
              <a:rPr lang="en-US" dirty="0"/>
              <a:t>For the Tenant ID, you can find it in the first part of your URL </a:t>
            </a:r>
          </a:p>
          <a:p>
            <a:pPr lvl="1"/>
            <a:r>
              <a:rPr lang="en-CA" dirty="0"/>
              <a:t>https://&lt;TENANT_ID&gt;.live.dynatrace.com – SaaS Deployments</a:t>
            </a:r>
          </a:p>
          <a:p>
            <a:pPr lvl="1"/>
            <a:r>
              <a:rPr lang="en-CA" dirty="0"/>
              <a:t>For example, for https://jwx05250.live.dynatrace.com , Tenant ID=jwx05250</a:t>
            </a:r>
            <a:endParaRPr lang="en-US" dirty="0"/>
          </a:p>
          <a:p>
            <a:endParaRPr lang="en-US" dirty="0"/>
          </a:p>
        </p:txBody>
      </p:sp>
    </p:spTree>
    <p:extLst>
      <p:ext uri="{BB962C8B-B14F-4D97-AF65-F5344CB8AC3E}">
        <p14:creationId xmlns:p14="http://schemas.microsoft.com/office/powerpoint/2010/main" val="66803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p:txBody>
          <a:bodyPr>
            <a:normAutofit/>
          </a:bodyPr>
          <a:lstStyle/>
          <a:p>
            <a:r>
              <a:rPr lang="en-US" dirty="0"/>
              <a:t>In order to proceed further we need to make note of our Dynatrace Tenant/Environment and API/PaaS Tokens</a:t>
            </a:r>
          </a:p>
          <a:p>
            <a:r>
              <a:rPr lang="en-US" dirty="0"/>
              <a:t>For the Tenant ID, you can find it in the first part of your URL </a:t>
            </a:r>
          </a:p>
          <a:p>
            <a:pPr lvl="1"/>
            <a:r>
              <a:rPr lang="en-CA" dirty="0"/>
              <a:t>https://&lt;TENANT_ID&gt;.</a:t>
            </a:r>
            <a:r>
              <a:rPr lang="en-CA" dirty="0" err="1"/>
              <a:t>dynatrace-managed.com</a:t>
            </a:r>
            <a:endParaRPr lang="en-CA" dirty="0"/>
          </a:p>
          <a:p>
            <a:pPr lvl="2"/>
            <a:r>
              <a:rPr lang="en-CA" dirty="0"/>
              <a:t>For example, for https://abc123.Dynatrace-managed.com, Tenant ID=abc123</a:t>
            </a:r>
          </a:p>
          <a:p>
            <a:r>
              <a:rPr lang="en-CA" dirty="0"/>
              <a:t>The Environment ID is only applicable for Dynatrace Managed Deployments.  You can find this value in the second half of your URL</a:t>
            </a:r>
          </a:p>
          <a:p>
            <a:pPr lvl="1"/>
            <a:r>
              <a:rPr lang="en-US" dirty="0"/>
              <a:t>https://&lt;TENANT_ID&gt;.dynatrace-managed.com/e/&lt;ENVIRONMENT_ID&gt;</a:t>
            </a:r>
          </a:p>
          <a:p>
            <a:pPr lvl="2"/>
            <a:r>
              <a:rPr lang="en-US" dirty="0"/>
              <a:t>For example, for https://abc1234.Dynatrace-managed.com/e/1234-5678, Environment ID=1234-5678 </a:t>
            </a:r>
            <a:endParaRPr lang="en-CA" dirty="0"/>
          </a:p>
          <a:p>
            <a:pPr lvl="2"/>
            <a:endParaRPr lang="en-US" dirty="0"/>
          </a:p>
          <a:p>
            <a:endParaRPr lang="en-US" dirty="0"/>
          </a:p>
        </p:txBody>
      </p:sp>
    </p:spTree>
    <p:extLst>
      <p:ext uri="{BB962C8B-B14F-4D97-AF65-F5344CB8AC3E}">
        <p14:creationId xmlns:p14="http://schemas.microsoft.com/office/powerpoint/2010/main" val="4086189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p:txBody>
          <a:bodyPr>
            <a:normAutofit lnSpcReduction="10000"/>
          </a:bodyPr>
          <a:lstStyle/>
          <a:p>
            <a:r>
              <a:rPr lang="en-US" dirty="0"/>
              <a:t>In order to proceed further we need to make note of our Dynatrace Tenant/Environment and API/PaaS Tokens</a:t>
            </a:r>
          </a:p>
          <a:p>
            <a:r>
              <a:rPr lang="en-US" dirty="0"/>
              <a:t>For the Tenant ID, you can find it in the first part of your URL </a:t>
            </a:r>
          </a:p>
          <a:p>
            <a:pPr lvl="1"/>
            <a:r>
              <a:rPr lang="en-CA" dirty="0"/>
              <a:t>https://&lt;TENANT_ID&gt;.live.dynatrace.com – SaaS Deployments</a:t>
            </a:r>
          </a:p>
          <a:p>
            <a:pPr lvl="2"/>
            <a:r>
              <a:rPr lang="en-CA" dirty="0"/>
              <a:t>For example, for https://jwx05250.live.dynatrace.com , Tenant ID=jwx05250</a:t>
            </a:r>
          </a:p>
          <a:p>
            <a:pPr lvl="1"/>
            <a:r>
              <a:rPr lang="en-CA" dirty="0"/>
              <a:t>https://&lt;TENANT_ID&gt;.dynatrace-managed.com</a:t>
            </a:r>
          </a:p>
          <a:p>
            <a:pPr lvl="2"/>
            <a:r>
              <a:rPr lang="en-CA" dirty="0"/>
              <a:t>For example, for https://abc123.Dynatrace-managed.com, Tenant ID=abc123</a:t>
            </a:r>
          </a:p>
          <a:p>
            <a:pPr lvl="2"/>
            <a:endParaRPr lang="en-CA" dirty="0"/>
          </a:p>
          <a:p>
            <a:r>
              <a:rPr lang="en-CA" dirty="0"/>
              <a:t>The Environment ID is only applicable for Dynatrace Managed Deployments.  You can find this value in the second half of your URL</a:t>
            </a:r>
          </a:p>
          <a:p>
            <a:pPr lvl="1"/>
            <a:r>
              <a:rPr lang="en-US" dirty="0"/>
              <a:t>https://&lt;TENANT_ID&gt;.dynatrace-managed.com/e/&lt;ENVIRONMENT_ID&gt;</a:t>
            </a:r>
          </a:p>
          <a:p>
            <a:pPr lvl="2"/>
            <a:r>
              <a:rPr lang="en-US" dirty="0"/>
              <a:t>For example, for https://abc1234.Dynatrace-managed.com/e/1234-5678, Environment ID=1234-5678 </a:t>
            </a:r>
            <a:endParaRPr lang="en-CA" dirty="0"/>
          </a:p>
          <a:p>
            <a:pPr lvl="2"/>
            <a:endParaRPr lang="en-US" dirty="0"/>
          </a:p>
          <a:p>
            <a:endParaRPr lang="en-US" dirty="0"/>
          </a:p>
        </p:txBody>
      </p:sp>
    </p:spTree>
    <p:extLst>
      <p:ext uri="{BB962C8B-B14F-4D97-AF65-F5344CB8AC3E}">
        <p14:creationId xmlns:p14="http://schemas.microsoft.com/office/powerpoint/2010/main" val="309388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API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a:xfrm>
            <a:off x="838200" y="1524000"/>
            <a:ext cx="4191000" cy="4652963"/>
          </a:xfrm>
        </p:spPr>
        <p:txBody>
          <a:bodyPr/>
          <a:lstStyle/>
          <a:p>
            <a:r>
              <a:rPr lang="en-US" dirty="0"/>
              <a:t>Go in Settings</a:t>
            </a:r>
            <a:r>
              <a:rPr lang="en-US" dirty="0">
                <a:sym typeface="Wingdings" pitchFamily="2" charset="2"/>
              </a:rPr>
              <a:t> -&gt; Integration -&gt; Dynatrace API</a:t>
            </a:r>
          </a:p>
          <a:p>
            <a:pPr marL="800100" lvl="1" indent="-342900">
              <a:buFont typeface="+mj-lt"/>
              <a:buAutoNum type="arabicPeriod"/>
            </a:pPr>
            <a:r>
              <a:rPr lang="en-US" dirty="0">
                <a:sym typeface="Wingdings" pitchFamily="2" charset="2"/>
              </a:rPr>
              <a:t>Click on Generate Token</a:t>
            </a:r>
          </a:p>
          <a:p>
            <a:pPr marL="800100" lvl="1" indent="-342900">
              <a:buFont typeface="+mj-lt"/>
              <a:buAutoNum type="arabicPeriod"/>
            </a:pPr>
            <a:r>
              <a:rPr lang="en-US" dirty="0">
                <a:sym typeface="Wingdings" pitchFamily="2" charset="2"/>
              </a:rPr>
              <a:t>Enter a name for your token </a:t>
            </a:r>
            <a:r>
              <a:rPr lang="en-US" b="1" dirty="0">
                <a:sym typeface="Wingdings" pitchFamily="2" charset="2"/>
              </a:rPr>
              <a:t>(2)</a:t>
            </a:r>
            <a:endParaRPr lang="en-US" dirty="0">
              <a:sym typeface="Wingdings" pitchFamily="2" charset="2"/>
            </a:endParaRPr>
          </a:p>
          <a:p>
            <a:pPr marL="800100" lvl="1" indent="-342900">
              <a:buFont typeface="+mj-lt"/>
              <a:buAutoNum type="arabicPeriod"/>
            </a:pPr>
            <a:r>
              <a:rPr lang="en-US" dirty="0">
                <a:sym typeface="Wingdings" pitchFamily="2" charset="2"/>
              </a:rPr>
              <a:t>On top of the default switches, turn on the following </a:t>
            </a:r>
            <a:r>
              <a:rPr lang="en-US" b="1" dirty="0">
                <a:sym typeface="Wingdings" pitchFamily="2" charset="2"/>
              </a:rPr>
              <a:t>(3)</a:t>
            </a:r>
            <a:r>
              <a:rPr lang="en-US" dirty="0">
                <a:sym typeface="Wingdings" pitchFamily="2" charset="2"/>
              </a:rPr>
              <a:t> :</a:t>
            </a:r>
          </a:p>
          <a:p>
            <a:pPr lvl="2"/>
            <a:r>
              <a:rPr lang="en-US" dirty="0">
                <a:sym typeface="Wingdings" pitchFamily="2" charset="2"/>
              </a:rPr>
              <a:t>Create and read synthetics monitors</a:t>
            </a:r>
          </a:p>
          <a:p>
            <a:pPr lvl="2"/>
            <a:r>
              <a:rPr lang="en-US" dirty="0">
                <a:sym typeface="Wingdings" pitchFamily="2" charset="2"/>
              </a:rPr>
              <a:t>Read configuration</a:t>
            </a:r>
          </a:p>
          <a:p>
            <a:pPr lvl="2"/>
            <a:r>
              <a:rPr lang="en-US" dirty="0">
                <a:sym typeface="Wingdings" pitchFamily="2" charset="2"/>
              </a:rPr>
              <a:t>Write configuration</a:t>
            </a:r>
          </a:p>
          <a:p>
            <a:pPr marL="800100" lvl="1" indent="-342900">
              <a:buFont typeface="+mj-lt"/>
              <a:buAutoNum type="arabicPeriod"/>
            </a:pPr>
            <a:r>
              <a:rPr lang="en-US" dirty="0">
                <a:sym typeface="Wingdings" pitchFamily="2" charset="2"/>
              </a:rPr>
              <a:t>Don't forget to click on the Save button (scroll down to the bottom)</a:t>
            </a:r>
          </a:p>
          <a:p>
            <a:endParaRPr lang="en-US" dirty="0"/>
          </a:p>
        </p:txBody>
      </p:sp>
      <p:pic>
        <p:nvPicPr>
          <p:cNvPr id="6" name="Picture 5">
            <a:extLst>
              <a:ext uri="{FF2B5EF4-FFF2-40B4-BE49-F238E27FC236}">
                <a16:creationId xmlns:a16="http://schemas.microsoft.com/office/drawing/2014/main" id="{8A95C08C-CBA8-2248-B6DC-997DA3475F6B}"/>
              </a:ext>
            </a:extLst>
          </p:cNvPr>
          <p:cNvPicPr>
            <a:picLocks noChangeAspect="1"/>
          </p:cNvPicPr>
          <p:nvPr/>
        </p:nvPicPr>
        <p:blipFill>
          <a:blip r:embed="rId2"/>
          <a:stretch>
            <a:fillRect/>
          </a:stretch>
        </p:blipFill>
        <p:spPr>
          <a:xfrm>
            <a:off x="5029200" y="1750483"/>
            <a:ext cx="6809295" cy="3752850"/>
          </a:xfrm>
          <a:prstGeom prst="rect">
            <a:avLst/>
          </a:prstGeom>
          <a:ln>
            <a:solidFill>
              <a:schemeClr val="bg2">
                <a:lumMod val="50000"/>
              </a:schemeClr>
            </a:solidFill>
          </a:ln>
        </p:spPr>
      </p:pic>
    </p:spTree>
    <p:extLst>
      <p:ext uri="{BB962C8B-B14F-4D97-AF65-F5344CB8AC3E}">
        <p14:creationId xmlns:p14="http://schemas.microsoft.com/office/powerpoint/2010/main" val="2319407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PaaS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p:txBody>
          <a:bodyPr/>
          <a:lstStyle/>
          <a:p>
            <a:r>
              <a:rPr lang="en-US" dirty="0"/>
              <a:t>Go in Settings</a:t>
            </a:r>
            <a:r>
              <a:rPr lang="en-US" dirty="0">
                <a:sym typeface="Wingdings" pitchFamily="2" charset="2"/>
              </a:rPr>
              <a:t> -&gt; Integration -&gt; Platform as a Service</a:t>
            </a:r>
          </a:p>
          <a:p>
            <a:pPr marL="800100" lvl="1" indent="-342900">
              <a:buFont typeface="+mj-lt"/>
              <a:buAutoNum type="arabicPeriod"/>
            </a:pPr>
            <a:r>
              <a:rPr lang="en-US" dirty="0">
                <a:sym typeface="Wingdings" pitchFamily="2" charset="2"/>
              </a:rPr>
              <a:t>Either copy the existing </a:t>
            </a:r>
            <a:r>
              <a:rPr lang="en-US" dirty="0" err="1">
                <a:sym typeface="Wingdings" pitchFamily="2" charset="2"/>
              </a:rPr>
              <a:t>InstallerDownload</a:t>
            </a:r>
            <a:r>
              <a:rPr lang="en-US" dirty="0">
                <a:sym typeface="Wingdings" pitchFamily="2" charset="2"/>
              </a:rPr>
              <a:t> token or click on Generate Token</a:t>
            </a:r>
          </a:p>
          <a:p>
            <a:pPr marL="800100" lvl="1" indent="-342900">
              <a:buFont typeface="+mj-lt"/>
              <a:buAutoNum type="arabicPeriod"/>
            </a:pPr>
            <a:r>
              <a:rPr lang="en-US" dirty="0">
                <a:sym typeface="Wingdings" pitchFamily="2" charset="2"/>
              </a:rPr>
              <a:t>Enter a name for your token (e.g. GKE), click Save</a:t>
            </a:r>
          </a:p>
          <a:p>
            <a:endParaRPr lang="en-US" dirty="0"/>
          </a:p>
        </p:txBody>
      </p:sp>
      <p:pic>
        <p:nvPicPr>
          <p:cNvPr id="5" name="Picture 4">
            <a:extLst>
              <a:ext uri="{FF2B5EF4-FFF2-40B4-BE49-F238E27FC236}">
                <a16:creationId xmlns:a16="http://schemas.microsoft.com/office/drawing/2014/main" id="{CDC2E49F-F68C-4E76-AC01-3D381328538A}"/>
              </a:ext>
            </a:extLst>
          </p:cNvPr>
          <p:cNvPicPr>
            <a:picLocks noChangeAspect="1"/>
          </p:cNvPicPr>
          <p:nvPr/>
        </p:nvPicPr>
        <p:blipFill>
          <a:blip r:embed="rId2"/>
          <a:stretch>
            <a:fillRect/>
          </a:stretch>
        </p:blipFill>
        <p:spPr>
          <a:xfrm>
            <a:off x="2053866" y="2787957"/>
            <a:ext cx="8084268" cy="3632895"/>
          </a:xfrm>
          <a:prstGeom prst="rect">
            <a:avLst/>
          </a:prstGeom>
          <a:ln>
            <a:solidFill>
              <a:schemeClr val="bg2">
                <a:lumMod val="50000"/>
              </a:schemeClr>
            </a:solidFill>
          </a:ln>
        </p:spPr>
      </p:pic>
    </p:spTree>
    <p:extLst>
      <p:ext uri="{BB962C8B-B14F-4D97-AF65-F5344CB8AC3E}">
        <p14:creationId xmlns:p14="http://schemas.microsoft.com/office/powerpoint/2010/main" val="136323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Creating our Credentials</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We now need to store a local copy of our Dynatrace Tenant and API info for use when creating our cluster</a:t>
            </a:r>
          </a:p>
          <a:p>
            <a:r>
              <a:rPr lang="en-US" dirty="0"/>
              <a:t>Navigate to the directory </a:t>
            </a:r>
            <a:r>
              <a:rPr lang="en-US" b="1" dirty="0"/>
              <a:t>1-Credentials </a:t>
            </a:r>
            <a:r>
              <a:rPr lang="en-US" dirty="0"/>
              <a:t>and execute the script </a:t>
            </a:r>
            <a:r>
              <a:rPr lang="en-US" b="1" dirty="0"/>
              <a:t>defineCredentials.sh</a:t>
            </a:r>
          </a:p>
          <a:p>
            <a:pPr lvl="1"/>
            <a:r>
              <a:rPr lang="en-US" dirty="0"/>
              <a:t>This will ask for your Dynatrace Tenant/Environment information as well as your API and PaaS tokens</a:t>
            </a:r>
          </a:p>
          <a:p>
            <a:pPr lvl="2"/>
            <a:r>
              <a:rPr lang="en-US" dirty="0"/>
              <a:t>These values can be obtained from your Dynatrace tenant (see previous slides)</a:t>
            </a:r>
          </a:p>
          <a:p>
            <a:pPr lvl="2"/>
            <a:r>
              <a:rPr lang="en-US" dirty="0"/>
              <a:t>If you use a SaaS tenant, just hit enter (blank) when asked for Environment ID</a:t>
            </a:r>
          </a:p>
          <a:p>
            <a:pPr lvl="1"/>
            <a:r>
              <a:rPr lang="en-US" dirty="0"/>
              <a:t>Once you have entered the values and confirmed they are correct, we can move on to creating our cluster</a:t>
            </a:r>
          </a:p>
        </p:txBody>
      </p:sp>
      <p:pic>
        <p:nvPicPr>
          <p:cNvPr id="4" name="Picture 3">
            <a:extLst>
              <a:ext uri="{FF2B5EF4-FFF2-40B4-BE49-F238E27FC236}">
                <a16:creationId xmlns:a16="http://schemas.microsoft.com/office/drawing/2014/main" id="{BAA6B8B6-A279-435C-B4B1-9A5A38B23015}"/>
              </a:ext>
            </a:extLst>
          </p:cNvPr>
          <p:cNvPicPr>
            <a:picLocks noChangeAspect="1"/>
          </p:cNvPicPr>
          <p:nvPr/>
        </p:nvPicPr>
        <p:blipFill>
          <a:blip r:embed="rId2"/>
          <a:stretch>
            <a:fillRect/>
          </a:stretch>
        </p:blipFill>
        <p:spPr>
          <a:xfrm>
            <a:off x="485775" y="4419604"/>
            <a:ext cx="11220450" cy="2057400"/>
          </a:xfrm>
          <a:prstGeom prst="rect">
            <a:avLst/>
          </a:prstGeom>
        </p:spPr>
      </p:pic>
    </p:spTree>
    <p:extLst>
      <p:ext uri="{BB962C8B-B14F-4D97-AF65-F5344CB8AC3E}">
        <p14:creationId xmlns:p14="http://schemas.microsoft.com/office/powerpoint/2010/main" val="1676699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a:xfrm>
            <a:off x="838200" y="1524000"/>
            <a:ext cx="10515600" cy="4652963"/>
          </a:xfrm>
        </p:spPr>
        <p:txBody>
          <a:bodyPr>
            <a:normAutofit/>
          </a:bodyPr>
          <a:lstStyle/>
          <a:p>
            <a:r>
              <a:rPr lang="en-US" dirty="0"/>
              <a:t>From your </a:t>
            </a:r>
            <a:r>
              <a:rPr lang="en-US" dirty="0" err="1"/>
              <a:t>Cloudshell</a:t>
            </a:r>
            <a:r>
              <a:rPr lang="en-US" dirty="0"/>
              <a:t> session</a:t>
            </a:r>
          </a:p>
          <a:p>
            <a:r>
              <a:rPr lang="en-US" dirty="0"/>
              <a:t>Navigate to the directory </a:t>
            </a:r>
            <a:r>
              <a:rPr lang="en-US" b="1" dirty="0"/>
              <a:t>2-CreateCluster</a:t>
            </a:r>
          </a:p>
          <a:p>
            <a:r>
              <a:rPr lang="en-US" dirty="0"/>
              <a:t>Execute the script </a:t>
            </a:r>
            <a:r>
              <a:rPr lang="en-US" b="1" dirty="0"/>
              <a:t>setupenv.sh </a:t>
            </a:r>
            <a:r>
              <a:rPr lang="en-US" dirty="0"/>
              <a:t>and confirm that your credentials are correct</a:t>
            </a:r>
          </a:p>
          <a:p>
            <a:endParaRPr lang="en-US" b="1" dirty="0"/>
          </a:p>
          <a:p>
            <a:endParaRPr lang="en-US" b="1" dirty="0"/>
          </a:p>
          <a:p>
            <a:pPr marL="457200" lvl="1" indent="0">
              <a:buNone/>
            </a:pPr>
            <a:endParaRPr lang="en-US" b="1" dirty="0"/>
          </a:p>
          <a:p>
            <a:pPr marL="457200" lvl="1" indent="0" algn="ctr">
              <a:buNone/>
            </a:pPr>
            <a:endParaRPr lang="en-US" b="1" dirty="0"/>
          </a:p>
          <a:p>
            <a:pPr marL="457200" lvl="1" indent="0" algn="ctr">
              <a:buNone/>
            </a:pPr>
            <a:r>
              <a:rPr lang="en-US" sz="2800" b="1" dirty="0"/>
              <a:t>This step will take about 15 minutes to complete</a:t>
            </a:r>
          </a:p>
          <a:p>
            <a:endParaRPr lang="en-US" b="1" dirty="0"/>
          </a:p>
          <a:p>
            <a:endParaRPr lang="en-US" b="1" dirty="0"/>
          </a:p>
          <a:p>
            <a:endParaRPr lang="en-US" b="1" dirty="0"/>
          </a:p>
          <a:p>
            <a:endParaRPr lang="en-US" b="1"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DD13ACB3-D681-431A-9FFF-0D582FC2DB3E}"/>
              </a:ext>
            </a:extLst>
          </p:cNvPr>
          <p:cNvPicPr>
            <a:picLocks noChangeAspect="1"/>
          </p:cNvPicPr>
          <p:nvPr/>
        </p:nvPicPr>
        <p:blipFill>
          <a:blip r:embed="rId2"/>
          <a:stretch>
            <a:fillRect/>
          </a:stretch>
        </p:blipFill>
        <p:spPr>
          <a:xfrm>
            <a:off x="1928812" y="3198018"/>
            <a:ext cx="8334375" cy="1304925"/>
          </a:xfrm>
          <a:prstGeom prst="rect">
            <a:avLst/>
          </a:prstGeom>
        </p:spPr>
      </p:pic>
    </p:spTree>
    <p:extLst>
      <p:ext uri="{BB962C8B-B14F-4D97-AF65-F5344CB8AC3E}">
        <p14:creationId xmlns:p14="http://schemas.microsoft.com/office/powerpoint/2010/main" val="13396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The </a:t>
            </a:r>
            <a:r>
              <a:rPr lang="en-US" b="1" dirty="0"/>
              <a:t>setupenv.sh </a:t>
            </a:r>
            <a:r>
              <a:rPr lang="en-US" dirty="0"/>
              <a:t>script will do the following:</a:t>
            </a:r>
          </a:p>
          <a:p>
            <a:pPr lvl="1"/>
            <a:r>
              <a:rPr lang="en-US" dirty="0"/>
              <a:t>Create a new GKE cluster</a:t>
            </a:r>
          </a:p>
          <a:p>
            <a:pPr lvl="1"/>
            <a:r>
              <a:rPr lang="en-US" dirty="0"/>
              <a:t>Deploy the Dynatrace OneAgent Operator to the cluster</a:t>
            </a:r>
          </a:p>
          <a:p>
            <a:pPr lvl="1"/>
            <a:r>
              <a:rPr lang="en-US" dirty="0"/>
              <a:t>Deploy the </a:t>
            </a:r>
            <a:r>
              <a:rPr lang="en-US" dirty="0" err="1"/>
              <a:t>SockShop</a:t>
            </a:r>
            <a:r>
              <a:rPr lang="en-US" dirty="0"/>
              <a:t> application to our cluster</a:t>
            </a:r>
          </a:p>
          <a:p>
            <a:pPr lvl="2"/>
            <a:r>
              <a:rPr lang="en-US" dirty="0"/>
              <a:t>Including creating the required namespaces, pods, storage objects and load balancers</a:t>
            </a:r>
            <a:r>
              <a:rPr lang="en-US" b="1" dirty="0"/>
              <a:t> </a:t>
            </a:r>
            <a:endParaRPr lang="en-US" dirty="0"/>
          </a:p>
          <a:p>
            <a:endParaRPr lang="en-US" b="1" dirty="0"/>
          </a:p>
          <a:p>
            <a:endParaRPr lang="en-US" b="1"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2321301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2FA4E8C-0B28-4130-83B5-C280B0B1E8DE}"/>
              </a:ext>
            </a:extLst>
          </p:cNvPr>
          <p:cNvSpPr/>
          <p:nvPr/>
        </p:nvSpPr>
        <p:spPr>
          <a:xfrm>
            <a:off x="2250016" y="1234785"/>
            <a:ext cx="8874034" cy="5016137"/>
          </a:xfrm>
          <a:custGeom>
            <a:avLst/>
            <a:gdLst>
              <a:gd name="connsiteX0" fmla="*/ 0 w 8874034"/>
              <a:gd name="connsiteY0" fmla="*/ 5016137 h 5016137"/>
              <a:gd name="connsiteX1" fmla="*/ 836023 w 8874034"/>
              <a:gd name="connsiteY1" fmla="*/ 5016137 h 5016137"/>
              <a:gd name="connsiteX2" fmla="*/ 1454331 w 8874034"/>
              <a:gd name="connsiteY2" fmla="*/ 5016137 h 5016137"/>
              <a:gd name="connsiteX3" fmla="*/ 1846217 w 8874034"/>
              <a:gd name="connsiteY3" fmla="*/ 4998720 h 5016137"/>
              <a:gd name="connsiteX4" fmla="*/ 2360023 w 8874034"/>
              <a:gd name="connsiteY4" fmla="*/ 4937760 h 5016137"/>
              <a:gd name="connsiteX5" fmla="*/ 2908663 w 8874034"/>
              <a:gd name="connsiteY5" fmla="*/ 4789714 h 5016137"/>
              <a:gd name="connsiteX6" fmla="*/ 3936274 w 8874034"/>
              <a:gd name="connsiteY6" fmla="*/ 4380411 h 5016137"/>
              <a:gd name="connsiteX7" fmla="*/ 5399314 w 8874034"/>
              <a:gd name="connsiteY7" fmla="*/ 3500845 h 5016137"/>
              <a:gd name="connsiteX8" fmla="*/ 6566263 w 8874034"/>
              <a:gd name="connsiteY8" fmla="*/ 2569028 h 5016137"/>
              <a:gd name="connsiteX9" fmla="*/ 7585166 w 8874034"/>
              <a:gd name="connsiteY9" fmla="*/ 1567543 h 5016137"/>
              <a:gd name="connsiteX10" fmla="*/ 8874034 w 8874034"/>
              <a:gd name="connsiteY10" fmla="*/ 0 h 50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4034" h="5016137">
                <a:moveTo>
                  <a:pt x="0" y="5016137"/>
                </a:moveTo>
                <a:lnTo>
                  <a:pt x="836023" y="5016137"/>
                </a:lnTo>
                <a:lnTo>
                  <a:pt x="1454331" y="5016137"/>
                </a:lnTo>
                <a:cubicBezTo>
                  <a:pt x="1622697" y="5013234"/>
                  <a:pt x="1695268" y="5011783"/>
                  <a:pt x="1846217" y="4998720"/>
                </a:cubicBezTo>
                <a:cubicBezTo>
                  <a:pt x="1997166" y="4985657"/>
                  <a:pt x="2182949" y="4972594"/>
                  <a:pt x="2360023" y="4937760"/>
                </a:cubicBezTo>
                <a:cubicBezTo>
                  <a:pt x="2537097" y="4902926"/>
                  <a:pt x="2645955" y="4882605"/>
                  <a:pt x="2908663" y="4789714"/>
                </a:cubicBezTo>
                <a:cubicBezTo>
                  <a:pt x="3171371" y="4696823"/>
                  <a:pt x="3521165" y="4595223"/>
                  <a:pt x="3936274" y="4380411"/>
                </a:cubicBezTo>
                <a:cubicBezTo>
                  <a:pt x="4351383" y="4165599"/>
                  <a:pt x="4960983" y="3802742"/>
                  <a:pt x="5399314" y="3500845"/>
                </a:cubicBezTo>
                <a:cubicBezTo>
                  <a:pt x="5837645" y="3198948"/>
                  <a:pt x="6201954" y="2891245"/>
                  <a:pt x="6566263" y="2569028"/>
                </a:cubicBezTo>
                <a:cubicBezTo>
                  <a:pt x="6930572" y="2246811"/>
                  <a:pt x="7200538" y="1995714"/>
                  <a:pt x="7585166" y="1567543"/>
                </a:cubicBezTo>
                <a:cubicBezTo>
                  <a:pt x="7969794" y="1139372"/>
                  <a:pt x="8421914" y="569686"/>
                  <a:pt x="8874034" y="0"/>
                </a:cubicBezTo>
              </a:path>
            </a:pathLst>
          </a:custGeom>
          <a:noFill/>
          <a:ln w="762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Bernina Sans Light"/>
              <a:ea typeface="+mn-ea"/>
              <a:cs typeface="+mn-cs"/>
            </a:endParaRPr>
          </a:p>
        </p:txBody>
      </p:sp>
      <p:sp>
        <p:nvSpPr>
          <p:cNvPr id="6" name="Oval 5">
            <a:extLst>
              <a:ext uri="{FF2B5EF4-FFF2-40B4-BE49-F238E27FC236}">
                <a16:creationId xmlns:a16="http://schemas.microsoft.com/office/drawing/2014/main" id="{98B467B8-DA87-4EF8-9E4C-9C009DE7DC55}"/>
              </a:ext>
            </a:extLst>
          </p:cNvPr>
          <p:cNvSpPr>
            <a:spLocks noChangeAspect="1"/>
          </p:cNvSpPr>
          <p:nvPr/>
        </p:nvSpPr>
        <p:spPr>
          <a:xfrm>
            <a:off x="2886962" y="5991328"/>
            <a:ext cx="464288" cy="464288"/>
          </a:xfrm>
          <a:prstGeom prst="ellipse">
            <a:avLst/>
          </a:prstGeom>
          <a:gradFill flip="none" rotWithShape="1">
            <a:gsLst>
              <a:gs pos="100000">
                <a:srgbClr val="712F90"/>
              </a:gs>
              <a:gs pos="0">
                <a:srgbClr val="1496FF"/>
              </a:gs>
            </a:gsLst>
            <a:lin ang="0" scaled="1"/>
            <a:tileRect/>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8" name="Oval 7">
            <a:extLst>
              <a:ext uri="{FF2B5EF4-FFF2-40B4-BE49-F238E27FC236}">
                <a16:creationId xmlns:a16="http://schemas.microsoft.com/office/drawing/2014/main" id="{E23C4D47-85CD-4E4D-ACEB-334E6E175F8B}"/>
              </a:ext>
            </a:extLst>
          </p:cNvPr>
          <p:cNvSpPr>
            <a:spLocks noChangeAspect="1"/>
          </p:cNvSpPr>
          <p:nvPr/>
        </p:nvSpPr>
        <p:spPr>
          <a:xfrm>
            <a:off x="7094954" y="4498554"/>
            <a:ext cx="769441" cy="769441"/>
          </a:xfrm>
          <a:prstGeom prst="ellipse">
            <a:avLst/>
          </a:prstGeom>
          <a:gradFill>
            <a:gsLst>
              <a:gs pos="0">
                <a:srgbClr val="1496FF"/>
              </a:gs>
              <a:gs pos="100000">
                <a:srgbClr val="712F90"/>
              </a:gs>
            </a:gsLst>
            <a:lin ang="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9" name="Oval 8">
            <a:extLst>
              <a:ext uri="{FF2B5EF4-FFF2-40B4-BE49-F238E27FC236}">
                <a16:creationId xmlns:a16="http://schemas.microsoft.com/office/drawing/2014/main" id="{CF3D99BE-299D-4233-AB7D-F4B4C6FDA719}"/>
              </a:ext>
            </a:extLst>
          </p:cNvPr>
          <p:cNvSpPr>
            <a:spLocks/>
          </p:cNvSpPr>
          <p:nvPr/>
        </p:nvSpPr>
        <p:spPr>
          <a:xfrm>
            <a:off x="8515867" y="2474329"/>
            <a:ext cx="1645920" cy="1645920"/>
          </a:xfrm>
          <a:prstGeom prst="ellipse">
            <a:avLst/>
          </a:prstGeom>
          <a:gradFill>
            <a:gsLst>
              <a:gs pos="0">
                <a:srgbClr val="1496FF"/>
              </a:gs>
              <a:gs pos="100000">
                <a:srgbClr val="712F90"/>
              </a:gs>
            </a:gsLst>
            <a:lin ang="0" scaled="1"/>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10" name="Rectangle 9">
            <a:extLst>
              <a:ext uri="{FF2B5EF4-FFF2-40B4-BE49-F238E27FC236}">
                <a16:creationId xmlns:a16="http://schemas.microsoft.com/office/drawing/2014/main" id="{0F786514-274E-4A9D-BE57-ABB4336511E5}"/>
              </a:ext>
            </a:extLst>
          </p:cNvPr>
          <p:cNvSpPr/>
          <p:nvPr/>
        </p:nvSpPr>
        <p:spPr>
          <a:xfrm>
            <a:off x="932024" y="5738732"/>
            <a:ext cx="186179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Extrabold" pitchFamily="50" charset="0"/>
                <a:ea typeface="+mn-ea"/>
                <a:cs typeface="+mn-cs"/>
              </a:rPr>
              <a:t>Cloud Migration</a:t>
            </a:r>
          </a:p>
        </p:txBody>
      </p:sp>
      <p:sp>
        <p:nvSpPr>
          <p:cNvPr id="11" name="Rectangle 10">
            <a:extLst>
              <a:ext uri="{FF2B5EF4-FFF2-40B4-BE49-F238E27FC236}">
                <a16:creationId xmlns:a16="http://schemas.microsoft.com/office/drawing/2014/main" id="{B0806D76-2917-4DBE-992D-82C94D796CE5}"/>
              </a:ext>
            </a:extLst>
          </p:cNvPr>
          <p:cNvSpPr/>
          <p:nvPr/>
        </p:nvSpPr>
        <p:spPr>
          <a:xfrm>
            <a:off x="4212098" y="5227494"/>
            <a:ext cx="132632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Extrabold" pitchFamily="50" charset="0"/>
                <a:ea typeface="+mn-ea"/>
                <a:cs typeface="+mn-cs"/>
              </a:rPr>
              <a:t>DevOps</a:t>
            </a:r>
          </a:p>
        </p:txBody>
      </p:sp>
      <p:sp>
        <p:nvSpPr>
          <p:cNvPr id="12" name="Rectangle 11">
            <a:extLst>
              <a:ext uri="{FF2B5EF4-FFF2-40B4-BE49-F238E27FC236}">
                <a16:creationId xmlns:a16="http://schemas.microsoft.com/office/drawing/2014/main" id="{275D0639-F017-43AF-9882-4A3DA4206C7D}"/>
              </a:ext>
            </a:extLst>
          </p:cNvPr>
          <p:cNvSpPr/>
          <p:nvPr/>
        </p:nvSpPr>
        <p:spPr>
          <a:xfrm>
            <a:off x="5295513" y="4293860"/>
            <a:ext cx="196162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Extrabold" pitchFamily="50" charset="0"/>
                <a:ea typeface="+mn-ea"/>
                <a:cs typeface="+mn-cs"/>
              </a:rPr>
              <a:t>Cloud Native</a:t>
            </a:r>
          </a:p>
        </p:txBody>
      </p:sp>
      <p:sp>
        <p:nvSpPr>
          <p:cNvPr id="13" name="Rectangle 12">
            <a:extLst>
              <a:ext uri="{FF2B5EF4-FFF2-40B4-BE49-F238E27FC236}">
                <a16:creationId xmlns:a16="http://schemas.microsoft.com/office/drawing/2014/main" id="{0CCAE64E-E9D0-4B90-94E1-FF85C66FAC20}"/>
              </a:ext>
            </a:extLst>
          </p:cNvPr>
          <p:cNvSpPr/>
          <p:nvPr/>
        </p:nvSpPr>
        <p:spPr>
          <a:xfrm>
            <a:off x="6524992" y="2461921"/>
            <a:ext cx="218912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Bernina Sans Extrabold" pitchFamily="50" charset="0"/>
                <a:ea typeface="+mn-ea"/>
                <a:cs typeface="+mn-cs"/>
              </a:rPr>
              <a:t>Autonomous Cloud</a:t>
            </a:r>
          </a:p>
        </p:txBody>
      </p:sp>
      <p:sp>
        <p:nvSpPr>
          <p:cNvPr id="19" name="Rectangle 18">
            <a:extLst>
              <a:ext uri="{FF2B5EF4-FFF2-40B4-BE49-F238E27FC236}">
                <a16:creationId xmlns:a16="http://schemas.microsoft.com/office/drawing/2014/main" id="{E691C36E-52FE-48D8-B8A2-042D2D8C9DE2}"/>
              </a:ext>
            </a:extLst>
          </p:cNvPr>
          <p:cNvSpPr/>
          <p:nvPr/>
        </p:nvSpPr>
        <p:spPr>
          <a:xfrm>
            <a:off x="613484" y="1909122"/>
            <a:ext cx="5284396" cy="2031325"/>
          </a:xfrm>
          <a:prstGeom prst="rect">
            <a:avLst/>
          </a:prstGeom>
        </p:spPr>
        <p:txBody>
          <a:bodyPr wrap="square" anchor="t">
            <a:spAutoFit/>
          </a:bodyPr>
          <a:lstStyle/>
          <a:p>
            <a:pPr lvl="0">
              <a:defRPr/>
            </a:pPr>
            <a:r>
              <a:rPr lang="en-US" sz="2000">
                <a:solidFill>
                  <a:srgbClr val="FFFFFF"/>
                </a:solidFill>
                <a:latin typeface="Bernina Sans Narrow Lt"/>
              </a:rPr>
              <a:t>“When digital transformation is done right, it’s like a caterpillar turning into a butterfly, but when done wrong, all you have is a really fast caterpillar.”</a:t>
            </a:r>
            <a:endParaRPr kumimoji="0" lang="en-US" sz="2000" b="0" i="0" u="none" strike="noStrike" kern="1200" cap="none" spc="0" normalizeH="0" baseline="0" noProof="0">
              <a:ln>
                <a:noFill/>
              </a:ln>
              <a:solidFill>
                <a:srgbClr val="FFFFFF"/>
              </a:solidFill>
              <a:effectLst/>
              <a:uLnTx/>
              <a:uFillTx/>
              <a:latin typeface="Bernina Sans Narrow 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a:p>
            <a:pPr lvl="0">
              <a:defRPr/>
            </a:pPr>
            <a:r>
              <a:rPr lang="en-US" sz="1400">
                <a:solidFill>
                  <a:srgbClr val="FFFFFF"/>
                </a:solidFill>
                <a:latin typeface="Bernina Sans"/>
              </a:rPr>
              <a:t>George Westerman</a:t>
            </a:r>
          </a:p>
          <a:p>
            <a:pPr lvl="0">
              <a:defRPr/>
            </a:pPr>
            <a:r>
              <a:rPr lang="en-US" sz="1400">
                <a:solidFill>
                  <a:srgbClr val="FFFFFF"/>
                </a:solidFill>
                <a:latin typeface="Bernina Sans"/>
              </a:rPr>
              <a:t>Principal Research Scientist, MIT Sloan</a:t>
            </a:r>
            <a:endParaRPr lang="en-US" sz="1400" b="0" i="0" u="none" strike="noStrike" kern="1200" cap="none" spc="0" normalizeH="0" baseline="0" noProof="0">
              <a:ln>
                <a:noFill/>
              </a:ln>
              <a:solidFill>
                <a:srgbClr val="FFFFFF"/>
              </a:solidFill>
              <a:effectLst/>
              <a:uLnTx/>
              <a:uFillTx/>
              <a:latin typeface="Bernina Sans"/>
            </a:endParaRPr>
          </a:p>
        </p:txBody>
      </p:sp>
      <p:sp>
        <p:nvSpPr>
          <p:cNvPr id="20" name="Isosceles Triangle 19">
            <a:extLst>
              <a:ext uri="{FF2B5EF4-FFF2-40B4-BE49-F238E27FC236}">
                <a16:creationId xmlns:a16="http://schemas.microsoft.com/office/drawing/2014/main" id="{6D3EE22C-AD87-4D84-BD07-C13FFB8A3029}"/>
              </a:ext>
            </a:extLst>
          </p:cNvPr>
          <p:cNvSpPr/>
          <p:nvPr/>
        </p:nvSpPr>
        <p:spPr>
          <a:xfrm rot="2265406">
            <a:off x="10990409" y="974331"/>
            <a:ext cx="405516" cy="35870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6DAF0FFD-295E-4304-A5A6-40CA5719014A}"/>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24CCEEE-0A09-4BA0-B0BB-4A70BC7EA611}"/>
              </a:ext>
            </a:extLst>
          </p:cNvPr>
          <p:cNvSpPr>
            <a:spLocks noChangeAspect="1"/>
          </p:cNvSpPr>
          <p:nvPr/>
        </p:nvSpPr>
        <p:spPr>
          <a:xfrm>
            <a:off x="5489321" y="5432117"/>
            <a:ext cx="567316" cy="567316"/>
          </a:xfrm>
          <a:prstGeom prst="ellipse">
            <a:avLst/>
          </a:prstGeom>
          <a:gradFill flip="none" rotWithShape="1">
            <a:gsLst>
              <a:gs pos="0">
                <a:srgbClr val="1496FF"/>
              </a:gs>
              <a:gs pos="100000">
                <a:srgbClr val="712F90"/>
              </a:gs>
            </a:gsLst>
            <a:lin ang="0" scaled="1"/>
            <a:tileRect/>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pic>
        <p:nvPicPr>
          <p:cNvPr id="32" name="Picture 31" descr="A picture containing object&#10;&#10;Description automatically generated">
            <a:extLst>
              <a:ext uri="{FF2B5EF4-FFF2-40B4-BE49-F238E27FC236}">
                <a16:creationId xmlns:a16="http://schemas.microsoft.com/office/drawing/2014/main" id="{E9CA14C0-B746-4BDB-9497-61C2254157C7}"/>
              </a:ext>
            </a:extLst>
          </p:cNvPr>
          <p:cNvPicPr>
            <a:picLocks noChangeAspect="1"/>
          </p:cNvPicPr>
          <p:nvPr/>
        </p:nvPicPr>
        <p:blipFill>
          <a:blip r:embed="rId3"/>
          <a:stretch>
            <a:fillRect/>
          </a:stretch>
        </p:blipFill>
        <p:spPr>
          <a:xfrm>
            <a:off x="2942230" y="6046596"/>
            <a:ext cx="353752" cy="353752"/>
          </a:xfrm>
          <a:prstGeom prst="rect">
            <a:avLst/>
          </a:prstGeom>
        </p:spPr>
      </p:pic>
      <p:pic>
        <p:nvPicPr>
          <p:cNvPr id="34" name="Picture 33">
            <a:extLst>
              <a:ext uri="{FF2B5EF4-FFF2-40B4-BE49-F238E27FC236}">
                <a16:creationId xmlns:a16="http://schemas.microsoft.com/office/drawing/2014/main" id="{53033159-E716-411C-B05B-E8AFE7D39CBA}"/>
              </a:ext>
            </a:extLst>
          </p:cNvPr>
          <p:cNvPicPr>
            <a:picLocks noChangeAspect="1"/>
          </p:cNvPicPr>
          <p:nvPr/>
        </p:nvPicPr>
        <p:blipFill>
          <a:blip r:embed="rId4"/>
          <a:stretch>
            <a:fillRect/>
          </a:stretch>
        </p:blipFill>
        <p:spPr>
          <a:xfrm>
            <a:off x="5537078" y="5479874"/>
            <a:ext cx="471803" cy="471803"/>
          </a:xfrm>
          <a:prstGeom prst="rect">
            <a:avLst/>
          </a:prstGeom>
        </p:spPr>
      </p:pic>
      <p:pic>
        <p:nvPicPr>
          <p:cNvPr id="36" name="Picture 35" descr="A picture containing transport&#10;&#10;Description automatically generated">
            <a:extLst>
              <a:ext uri="{FF2B5EF4-FFF2-40B4-BE49-F238E27FC236}">
                <a16:creationId xmlns:a16="http://schemas.microsoft.com/office/drawing/2014/main" id="{B1105A28-7B44-49FA-A7AE-D22074992408}"/>
              </a:ext>
            </a:extLst>
          </p:cNvPr>
          <p:cNvPicPr>
            <a:picLocks noChangeAspect="1"/>
          </p:cNvPicPr>
          <p:nvPr/>
        </p:nvPicPr>
        <p:blipFill>
          <a:blip r:embed="rId5"/>
          <a:stretch>
            <a:fillRect/>
          </a:stretch>
        </p:blipFill>
        <p:spPr>
          <a:xfrm>
            <a:off x="8746807" y="2811994"/>
            <a:ext cx="996246" cy="1012633"/>
          </a:xfrm>
          <a:prstGeom prst="rect">
            <a:avLst/>
          </a:prstGeom>
        </p:spPr>
      </p:pic>
      <p:pic>
        <p:nvPicPr>
          <p:cNvPr id="53" name="Graphic 52">
            <a:extLst>
              <a:ext uri="{FF2B5EF4-FFF2-40B4-BE49-F238E27FC236}">
                <a16:creationId xmlns:a16="http://schemas.microsoft.com/office/drawing/2014/main" id="{9D1C00C9-8593-4DC9-9B6D-16D040B0C5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9871" y="4593471"/>
            <a:ext cx="579607" cy="579607"/>
          </a:xfrm>
          <a:prstGeom prst="rect">
            <a:avLst/>
          </a:prstGeom>
        </p:spPr>
      </p:pic>
      <p:sp>
        <p:nvSpPr>
          <p:cNvPr id="23" name="Title 23">
            <a:extLst>
              <a:ext uri="{FF2B5EF4-FFF2-40B4-BE49-F238E27FC236}">
                <a16:creationId xmlns:a16="http://schemas.microsoft.com/office/drawing/2014/main" id="{8D9D66CA-1447-401E-B645-0D3D4CB76FC4}"/>
              </a:ext>
            </a:extLst>
          </p:cNvPr>
          <p:cNvSpPr txBox="1">
            <a:spLocks/>
          </p:cNvSpPr>
          <p:nvPr/>
        </p:nvSpPr>
        <p:spPr>
          <a:xfrm>
            <a:off x="838200" y="365126"/>
            <a:ext cx="10515600" cy="736844"/>
          </a:xfrm>
          <a:prstGeom prst="rect">
            <a:avLst/>
          </a:prstGeom>
        </p:spPr>
        <p:txBody>
          <a:bodyPr anchor="b">
            <a:normAutofit/>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Bernina Sans"/>
                <a:ea typeface="+mj-ea"/>
                <a:cs typeface="Calibri"/>
              </a:rPr>
              <a:t>Automation should be part of your continuous journey</a:t>
            </a:r>
          </a:p>
        </p:txBody>
      </p:sp>
    </p:spTree>
    <p:extLst>
      <p:ext uri="{BB962C8B-B14F-4D97-AF65-F5344CB8AC3E}">
        <p14:creationId xmlns:p14="http://schemas.microsoft.com/office/powerpoint/2010/main" val="4175452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a:xfrm>
            <a:off x="1273628" y="365126"/>
            <a:ext cx="10080171" cy="736844"/>
          </a:xfrm>
        </p:spPr>
        <p:txBody>
          <a:bodyPr/>
          <a:lstStyle/>
          <a:p>
            <a:r>
              <a:rPr lang="en-US"/>
              <a:t>What is Kubernetes?</a:t>
            </a:r>
          </a:p>
        </p:txBody>
      </p:sp>
      <p:pic>
        <p:nvPicPr>
          <p:cNvPr id="6" name="Picture 2" descr="Image result for kubernetes">
            <a:extLst>
              <a:ext uri="{FF2B5EF4-FFF2-40B4-BE49-F238E27FC236}">
                <a16:creationId xmlns:a16="http://schemas.microsoft.com/office/drawing/2014/main" id="{F7EC70E6-630C-4513-99F5-CF0114D1C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76" y="594360"/>
            <a:ext cx="520052" cy="50761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E899965C-237B-4DFC-9A77-9008FD4E511F}"/>
              </a:ext>
            </a:extLst>
          </p:cNvPr>
          <p:cNvPicPr>
            <a:picLocks noChangeAspect="1"/>
          </p:cNvPicPr>
          <p:nvPr/>
        </p:nvPicPr>
        <p:blipFill>
          <a:blip r:embed="rId4"/>
          <a:stretch>
            <a:fillRect/>
          </a:stretch>
        </p:blipFill>
        <p:spPr>
          <a:xfrm>
            <a:off x="-1" y="1541255"/>
            <a:ext cx="12192000" cy="4322032"/>
          </a:xfrm>
          <a:prstGeom prst="rect">
            <a:avLst/>
          </a:prstGeom>
        </p:spPr>
      </p:pic>
      <p:pic>
        <p:nvPicPr>
          <p:cNvPr id="26" name="Picture 25">
            <a:extLst>
              <a:ext uri="{FF2B5EF4-FFF2-40B4-BE49-F238E27FC236}">
                <a16:creationId xmlns:a16="http://schemas.microsoft.com/office/drawing/2014/main" id="{CCC41764-FB76-4616-8CA8-76F683D93770}"/>
              </a:ext>
            </a:extLst>
          </p:cNvPr>
          <p:cNvPicPr>
            <a:picLocks noChangeAspect="1"/>
          </p:cNvPicPr>
          <p:nvPr/>
        </p:nvPicPr>
        <p:blipFill>
          <a:blip r:embed="rId5"/>
          <a:stretch>
            <a:fillRect/>
          </a:stretch>
        </p:blipFill>
        <p:spPr>
          <a:xfrm>
            <a:off x="5539060" y="5735700"/>
            <a:ext cx="874035" cy="874035"/>
          </a:xfrm>
          <a:prstGeom prst="rect">
            <a:avLst/>
          </a:prstGeom>
        </p:spPr>
      </p:pic>
    </p:spTree>
    <p:extLst>
      <p:ext uri="{BB962C8B-B14F-4D97-AF65-F5344CB8AC3E}">
        <p14:creationId xmlns:p14="http://schemas.microsoft.com/office/powerpoint/2010/main" val="2828786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a:xfrm>
            <a:off x="831954" y="365126"/>
            <a:ext cx="10521846" cy="736844"/>
          </a:xfrm>
        </p:spPr>
        <p:txBody>
          <a:bodyPr/>
          <a:lstStyle/>
          <a:p>
            <a:r>
              <a:rPr lang="en-US" dirty="0"/>
              <a:t>Kubernetes Architecture</a:t>
            </a:r>
          </a:p>
        </p:txBody>
      </p:sp>
      <p:pic>
        <p:nvPicPr>
          <p:cNvPr id="7" name="Content Placeholder 4">
            <a:extLst>
              <a:ext uri="{FF2B5EF4-FFF2-40B4-BE49-F238E27FC236}">
                <a16:creationId xmlns:a16="http://schemas.microsoft.com/office/drawing/2014/main" id="{B70B8613-0D22-465B-9A18-84B646FEE38A}"/>
              </a:ext>
            </a:extLst>
          </p:cNvPr>
          <p:cNvPicPr>
            <a:picLocks noChangeAspect="1"/>
          </p:cNvPicPr>
          <p:nvPr/>
        </p:nvPicPr>
        <p:blipFill>
          <a:blip r:embed="rId3"/>
          <a:stretch>
            <a:fillRect/>
          </a:stretch>
        </p:blipFill>
        <p:spPr>
          <a:xfrm>
            <a:off x="2639484" y="1577568"/>
            <a:ext cx="6906785" cy="4889073"/>
          </a:xfrm>
          <a:prstGeom prst="rect">
            <a:avLst/>
          </a:prstGeom>
        </p:spPr>
      </p:pic>
    </p:spTree>
    <p:extLst>
      <p:ext uri="{BB962C8B-B14F-4D97-AF65-F5344CB8AC3E}">
        <p14:creationId xmlns:p14="http://schemas.microsoft.com/office/powerpoint/2010/main" val="3639373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200" dirty="0"/>
              <a:t>Kubernetes Key Concepts Cheat sheet</a:t>
            </a:r>
          </a:p>
        </p:txBody>
      </p:sp>
      <p:graphicFrame>
        <p:nvGraphicFramePr>
          <p:cNvPr id="3" name="Content Placeholder 4">
            <a:extLst>
              <a:ext uri="{FF2B5EF4-FFF2-40B4-BE49-F238E27FC236}">
                <a16:creationId xmlns:a16="http://schemas.microsoft.com/office/drawing/2014/main" id="{E2136085-B56F-9A4C-8E8B-B19DEE889CBE}"/>
              </a:ext>
            </a:extLst>
          </p:cNvPr>
          <p:cNvGraphicFramePr>
            <a:graphicFrameLocks/>
          </p:cNvGraphicFramePr>
          <p:nvPr>
            <p:extLst>
              <p:ext uri="{D42A27DB-BD31-4B8C-83A1-F6EECF244321}">
                <p14:modId xmlns:p14="http://schemas.microsoft.com/office/powerpoint/2010/main" val="3471859224"/>
              </p:ext>
            </p:extLst>
          </p:nvPr>
        </p:nvGraphicFramePr>
        <p:xfrm>
          <a:off x="432794" y="1513556"/>
          <a:ext cx="11112732" cy="5244170"/>
        </p:xfrm>
        <a:graphic>
          <a:graphicData uri="http://schemas.openxmlformats.org/drawingml/2006/table">
            <a:tbl>
              <a:tblPr bandRow="1">
                <a:tableStyleId>{5C22544A-7EE6-4342-B048-85BDC9FD1C3A}</a:tableStyleId>
              </a:tblPr>
              <a:tblGrid>
                <a:gridCol w="5569797">
                  <a:extLst>
                    <a:ext uri="{9D8B030D-6E8A-4147-A177-3AD203B41FA5}">
                      <a16:colId xmlns:a16="http://schemas.microsoft.com/office/drawing/2014/main" val="20001"/>
                    </a:ext>
                  </a:extLst>
                </a:gridCol>
                <a:gridCol w="5542935">
                  <a:extLst>
                    <a:ext uri="{9D8B030D-6E8A-4147-A177-3AD203B41FA5}">
                      <a16:colId xmlns:a16="http://schemas.microsoft.com/office/drawing/2014/main" val="20002"/>
                    </a:ext>
                  </a:extLst>
                </a:gridCol>
              </a:tblGrid>
              <a:tr h="1389993">
                <a:tc>
                  <a:txBody>
                    <a:bodyPr/>
                    <a:lstStyle/>
                    <a:p>
                      <a:r>
                        <a:rPr lang="en-US" b="1" dirty="0">
                          <a:solidFill>
                            <a:schemeClr val="tx1"/>
                          </a:solidFill>
                          <a:latin typeface="+mn-lt"/>
                        </a:rPr>
                        <a:t>Nodes</a:t>
                      </a:r>
                    </a:p>
                    <a:p>
                      <a:pPr marL="285750" indent="-285750">
                        <a:buFont typeface="Arial" charset="0"/>
                        <a:buChar char="•"/>
                      </a:pPr>
                      <a:r>
                        <a:rPr lang="en-US" b="0" dirty="0">
                          <a:solidFill>
                            <a:schemeClr val="tx1"/>
                          </a:solidFill>
                          <a:latin typeface="+mn-lt"/>
                        </a:rPr>
                        <a:t>are instances of </a:t>
                      </a:r>
                      <a:r>
                        <a:rPr lang="en-US" b="0" i="0" dirty="0">
                          <a:solidFill>
                            <a:schemeClr val="tx1"/>
                          </a:solidFill>
                          <a:latin typeface="+mn-lt"/>
                        </a:rPr>
                        <a:t>underlying OS (typically Linux)</a:t>
                      </a:r>
                    </a:p>
                    <a:p>
                      <a:pPr marL="285750" indent="-285750">
                        <a:buFont typeface="Arial" charset="0"/>
                        <a:buChar char="•"/>
                      </a:pPr>
                      <a:r>
                        <a:rPr lang="en-US" b="0" i="0" dirty="0">
                          <a:solidFill>
                            <a:schemeClr val="tx1"/>
                          </a:solidFill>
                          <a:latin typeface="+mn-lt"/>
                        </a:rPr>
                        <a:t>virtual or physical machine (bare-metal k8s)</a:t>
                      </a:r>
                      <a:endParaRPr lang="en-US" b="0" i="1" dirty="0">
                        <a:solidFill>
                          <a:schemeClr val="tx1"/>
                        </a:solidFill>
                        <a:latin typeface="+mn-lt"/>
                      </a:endParaRPr>
                    </a:p>
                    <a:p>
                      <a:pPr marL="285750" indent="-285750">
                        <a:buFont typeface="Arial" charset="0"/>
                        <a:buChar char="•"/>
                      </a:pPr>
                      <a:r>
                        <a:rPr lang="en-US" b="0" baseline="0" dirty="0">
                          <a:solidFill>
                            <a:schemeClr val="tx1"/>
                          </a:solidFill>
                          <a:latin typeface="+mn-lt"/>
                        </a:rPr>
                        <a:t>host one to many </a:t>
                      </a:r>
                      <a:r>
                        <a:rPr lang="en-US" b="0" i="1" baseline="0" dirty="0">
                          <a:solidFill>
                            <a:schemeClr val="tx1"/>
                          </a:solidFill>
                          <a:latin typeface="+mn-lt"/>
                        </a:rPr>
                        <a:t>Pods</a:t>
                      </a:r>
                      <a:endParaRPr lang="en-US" b="0" i="1"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dirty="0">
                          <a:solidFill>
                            <a:schemeClr val="tx1"/>
                          </a:solidFill>
                          <a:latin typeface="+mn-lt"/>
                        </a:rPr>
                        <a:t>Deployments/</a:t>
                      </a:r>
                      <a:r>
                        <a:rPr lang="en-US" b="1" dirty="0" err="1">
                          <a:solidFill>
                            <a:schemeClr val="tx1"/>
                          </a:solidFill>
                          <a:latin typeface="+mn-lt"/>
                        </a:rPr>
                        <a:t>Replicasets</a:t>
                      </a:r>
                      <a:endParaRPr lang="en-US" b="1" dirty="0">
                        <a:solidFill>
                          <a:schemeClr val="tx1"/>
                        </a:solidFill>
                        <a:latin typeface="+mn-lt"/>
                      </a:endParaRPr>
                    </a:p>
                    <a:p>
                      <a:pPr marL="285750" indent="-285750">
                        <a:buFont typeface="Arial" charset="0"/>
                        <a:buChar char="•"/>
                      </a:pPr>
                      <a:r>
                        <a:rPr lang="en-US" b="0" baseline="0" dirty="0">
                          <a:solidFill>
                            <a:schemeClr val="tx1"/>
                          </a:solidFill>
                          <a:latin typeface="+mn-lt"/>
                        </a:rPr>
                        <a:t>select a Pod object using </a:t>
                      </a:r>
                      <a:r>
                        <a:rPr lang="en-US" b="0" i="1" baseline="0" dirty="0">
                          <a:solidFill>
                            <a:schemeClr val="tx1"/>
                          </a:solidFill>
                          <a:latin typeface="+mn-lt"/>
                        </a:rPr>
                        <a:t>labels</a:t>
                      </a:r>
                      <a:endParaRPr lang="en-US" b="0" dirty="0">
                        <a:solidFill>
                          <a:schemeClr val="tx1"/>
                        </a:solidFill>
                        <a:latin typeface="+mn-lt"/>
                      </a:endParaRPr>
                    </a:p>
                    <a:p>
                      <a:pPr marL="285750" indent="-285750">
                        <a:buFont typeface="Arial" charset="0"/>
                        <a:buChar char="•"/>
                      </a:pPr>
                      <a:r>
                        <a:rPr lang="en-US" b="0" dirty="0">
                          <a:solidFill>
                            <a:schemeClr val="tx1"/>
                          </a:solidFill>
                          <a:latin typeface="+mn-lt"/>
                        </a:rPr>
                        <a:t>ensure a </a:t>
                      </a:r>
                      <a:r>
                        <a:rPr lang="en-US" b="0" baseline="0" dirty="0">
                          <a:solidFill>
                            <a:schemeClr val="tx1"/>
                          </a:solidFill>
                          <a:latin typeface="+mn-lt"/>
                        </a:rPr>
                        <a:t>given number of </a:t>
                      </a:r>
                      <a:r>
                        <a:rPr lang="en-US" b="0" i="1" baseline="0" dirty="0">
                          <a:solidFill>
                            <a:schemeClr val="tx1"/>
                          </a:solidFill>
                          <a:latin typeface="+mn-lt"/>
                        </a:rPr>
                        <a:t>Pod replicas</a:t>
                      </a:r>
                      <a:endParaRPr lang="en-US" b="0" i="1" dirty="0">
                        <a:solidFill>
                          <a:schemeClr val="tx1"/>
                        </a:solidFill>
                        <a:latin typeface="+mn-lt"/>
                      </a:endParaRPr>
                    </a:p>
                    <a:p>
                      <a:pPr marL="285750" indent="-285750">
                        <a:buFont typeface="Arial" charset="0"/>
                        <a:buChar char="•"/>
                      </a:pPr>
                      <a:r>
                        <a:rPr lang="en-US" b="0" baseline="0" dirty="0">
                          <a:solidFill>
                            <a:schemeClr val="tx1"/>
                          </a:solidFill>
                          <a:latin typeface="+mn-lt"/>
                        </a:rPr>
                        <a:t>handle </a:t>
                      </a:r>
                      <a:r>
                        <a:rPr lang="en-US" b="0" i="1" baseline="0" dirty="0">
                          <a:solidFill>
                            <a:schemeClr val="tx1"/>
                          </a:solidFill>
                          <a:latin typeface="+mn-lt"/>
                        </a:rPr>
                        <a:t>scale-up/down</a:t>
                      </a:r>
                      <a:r>
                        <a:rPr lang="en-US" b="0" baseline="0" dirty="0">
                          <a:solidFill>
                            <a:schemeClr val="tx1"/>
                          </a:solidFill>
                          <a:latin typeface="+mn-lt"/>
                        </a:rPr>
                        <a:t> and </a:t>
                      </a:r>
                      <a:r>
                        <a:rPr lang="en-US" b="0" i="1" baseline="0" dirty="0">
                          <a:solidFill>
                            <a:schemeClr val="tx1"/>
                          </a:solidFill>
                          <a:latin typeface="+mn-lt"/>
                        </a:rPr>
                        <a:t>rolling updates</a:t>
                      </a:r>
                    </a:p>
                    <a:p>
                      <a:pPr marL="285750" indent="-285750">
                        <a:buFont typeface="Arial" charset="0"/>
                        <a:buChar char="•"/>
                      </a:pPr>
                      <a:endParaRPr lang="en-US" b="0" i="1" baseline="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89993">
                <a:tc>
                  <a:txBody>
                    <a:bodyPr/>
                    <a:lstStyle/>
                    <a:p>
                      <a:r>
                        <a:rPr lang="en-US" b="1" dirty="0">
                          <a:solidFill>
                            <a:schemeClr val="tx1"/>
                          </a:solidFill>
                          <a:latin typeface="+mn-lt"/>
                        </a:rPr>
                        <a:t>Pods</a:t>
                      </a:r>
                    </a:p>
                    <a:p>
                      <a:pPr marL="285750" indent="-285750">
                        <a:buFont typeface="Arial" charset="0"/>
                        <a:buChar char="•"/>
                      </a:pPr>
                      <a:r>
                        <a:rPr lang="en-US" dirty="0">
                          <a:solidFill>
                            <a:schemeClr val="tx1"/>
                          </a:solidFill>
                          <a:latin typeface="+mn-lt"/>
                        </a:rPr>
                        <a:t>are (co-located)</a:t>
                      </a:r>
                      <a:r>
                        <a:rPr lang="en-US" baseline="0" dirty="0">
                          <a:solidFill>
                            <a:schemeClr val="tx1"/>
                          </a:solidFill>
                          <a:latin typeface="+mn-lt"/>
                        </a:rPr>
                        <a:t> groups of </a:t>
                      </a:r>
                      <a:r>
                        <a:rPr lang="en-US" i="1" baseline="0" dirty="0">
                          <a:solidFill>
                            <a:schemeClr val="tx1"/>
                          </a:solidFill>
                          <a:latin typeface="+mn-lt"/>
                        </a:rPr>
                        <a:t>containers</a:t>
                      </a:r>
                    </a:p>
                    <a:p>
                      <a:pPr marL="285750" indent="-285750">
                        <a:buFont typeface="Arial" charset="0"/>
                        <a:buChar char="•"/>
                      </a:pPr>
                      <a:r>
                        <a:rPr lang="en-US" baseline="0" dirty="0">
                          <a:solidFill>
                            <a:schemeClr val="tx1"/>
                          </a:solidFill>
                          <a:latin typeface="+mn-lt"/>
                        </a:rPr>
                        <a:t>a Pod’s containers run </a:t>
                      </a:r>
                      <a:r>
                        <a:rPr lang="en-US" i="1" baseline="0" dirty="0">
                          <a:solidFill>
                            <a:schemeClr val="tx1"/>
                          </a:solidFill>
                          <a:latin typeface="+mn-lt"/>
                        </a:rPr>
                        <a:t>on the same host (node)</a:t>
                      </a:r>
                      <a:endParaRPr lang="en-US" baseline="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i="0" baseline="0" dirty="0" err="1">
                          <a:solidFill>
                            <a:schemeClr val="tx1"/>
                          </a:solidFill>
                          <a:latin typeface="+mn-lt"/>
                        </a:rPr>
                        <a:t>Daemonset</a:t>
                      </a:r>
                      <a:endParaRPr lang="en-US" b="1" i="0" baseline="0" dirty="0">
                        <a:solidFill>
                          <a:schemeClr val="tx1"/>
                        </a:solidFill>
                        <a:latin typeface="+mn-lt"/>
                      </a:endParaRPr>
                    </a:p>
                    <a:p>
                      <a:pPr marL="285750" indent="-285750">
                        <a:buFont typeface="Arial" panose="020B0604020202020204" pitchFamily="34" charset="0"/>
                        <a:buChar char="•"/>
                      </a:pPr>
                      <a:r>
                        <a:rPr lang="en-US" b="0" i="0" baseline="0" dirty="0">
                          <a:solidFill>
                            <a:schemeClr val="tx1"/>
                          </a:solidFill>
                          <a:latin typeface="+mn-lt"/>
                        </a:rPr>
                        <a:t>ensure that all nodes (optionally matching certain criteria) will run one (and only one) instance of the supplied Pod</a:t>
                      </a:r>
                    </a:p>
                    <a:p>
                      <a:pPr marL="285750" indent="-285750">
                        <a:buFont typeface="Arial" panose="020B0604020202020204" pitchFamily="34" charset="0"/>
                        <a:buChar char="•"/>
                      </a:pPr>
                      <a:r>
                        <a:rPr lang="en-US" b="0" i="0" baseline="0" dirty="0">
                          <a:solidFill>
                            <a:schemeClr val="tx1"/>
                          </a:solidFill>
                          <a:latin typeface="+mn-lt"/>
                        </a:rPr>
                        <a:t>Suitable for monitoring, log collection, cluster storage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78632">
                <a:tc>
                  <a:txBody>
                    <a:bodyPr/>
                    <a:lstStyle/>
                    <a:p>
                      <a:r>
                        <a:rPr lang="en-US" b="1">
                          <a:solidFill>
                            <a:schemeClr val="tx1"/>
                          </a:solidFill>
                          <a:latin typeface="+mn-lt"/>
                        </a:rPr>
                        <a:t>Labels</a:t>
                      </a:r>
                    </a:p>
                    <a:p>
                      <a:pPr marL="285750" indent="-285750">
                        <a:buFont typeface="Arial" charset="0"/>
                        <a:buChar char="•"/>
                      </a:pPr>
                      <a:r>
                        <a:rPr lang="en-US">
                          <a:solidFill>
                            <a:schemeClr val="tx1"/>
                          </a:solidFill>
                          <a:latin typeface="+mn-lt"/>
                        </a:rPr>
                        <a:t>assign </a:t>
                      </a:r>
                      <a:r>
                        <a:rPr lang="en-US" i="1">
                          <a:solidFill>
                            <a:schemeClr val="tx1"/>
                          </a:solidFill>
                          <a:latin typeface="+mn-lt"/>
                        </a:rPr>
                        <a:t>identifying metadata</a:t>
                      </a:r>
                      <a:r>
                        <a:rPr lang="en-US">
                          <a:solidFill>
                            <a:schemeClr val="tx1"/>
                          </a:solidFill>
                          <a:latin typeface="+mn-lt"/>
                        </a:rPr>
                        <a:t> to </a:t>
                      </a:r>
                      <a:r>
                        <a:rPr lang="en-US" i="1">
                          <a:solidFill>
                            <a:schemeClr val="tx1"/>
                          </a:solidFill>
                          <a:latin typeface="+mn-lt"/>
                        </a:rPr>
                        <a:t>objects</a:t>
                      </a:r>
                      <a:r>
                        <a:rPr lang="en-US" baseline="0">
                          <a:solidFill>
                            <a:schemeClr val="tx1"/>
                          </a:solidFill>
                          <a:latin typeface="+mn-lt"/>
                        </a:rPr>
                        <a:t> (Pods)</a:t>
                      </a:r>
                      <a:endParaRPr lang="en-US" i="1">
                        <a:solidFill>
                          <a:schemeClr val="tx1"/>
                        </a:solidFill>
                        <a:latin typeface="+mn-lt"/>
                      </a:endParaRPr>
                    </a:p>
                    <a:p>
                      <a:pPr marL="285750" indent="-285750">
                        <a:buFont typeface="Arial" charset="0"/>
                        <a:buChar char="•"/>
                      </a:pPr>
                      <a:r>
                        <a:rPr lang="en-US">
                          <a:solidFill>
                            <a:schemeClr val="tx1"/>
                          </a:solidFill>
                          <a:latin typeface="+mn-lt"/>
                        </a:rPr>
                        <a:t>are used to organize, group or select </a:t>
                      </a:r>
                      <a:r>
                        <a:rPr lang="en-US" i="0">
                          <a:solidFill>
                            <a:schemeClr val="tx1"/>
                          </a:solidFill>
                          <a:latin typeface="+mn-lt"/>
                        </a:rPr>
                        <a:t>objects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1" dirty="0">
                          <a:solidFill>
                            <a:schemeClr val="tx1"/>
                          </a:solidFill>
                          <a:latin typeface="+mn-lt"/>
                        </a:rPr>
                        <a:t>Services</a:t>
                      </a:r>
                    </a:p>
                    <a:p>
                      <a:pPr marL="285750" indent="-285750">
                        <a:buFont typeface="Arial" charset="0"/>
                        <a:buChar char="•"/>
                      </a:pPr>
                      <a:r>
                        <a:rPr lang="en-US" b="0" baseline="0" dirty="0">
                          <a:solidFill>
                            <a:schemeClr val="tx1"/>
                          </a:solidFill>
                          <a:latin typeface="+mn-lt"/>
                        </a:rPr>
                        <a:t>select a Pod object using </a:t>
                      </a:r>
                      <a:r>
                        <a:rPr lang="en-US" b="0" i="1" baseline="0" dirty="0">
                          <a:solidFill>
                            <a:schemeClr val="tx1"/>
                          </a:solidFill>
                          <a:latin typeface="+mn-lt"/>
                        </a:rPr>
                        <a:t>labels</a:t>
                      </a:r>
                      <a:endParaRPr lang="en-US" b="0" dirty="0">
                        <a:solidFill>
                          <a:schemeClr val="tx1"/>
                        </a:solidFill>
                        <a:latin typeface="+mn-lt"/>
                      </a:endParaRPr>
                    </a:p>
                    <a:p>
                      <a:pPr marL="285750" indent="-285750">
                        <a:buFont typeface="Arial" charset="0"/>
                        <a:buChar char="•"/>
                      </a:pPr>
                      <a:r>
                        <a:rPr lang="en-US" b="0" dirty="0">
                          <a:solidFill>
                            <a:schemeClr val="tx1"/>
                          </a:solidFill>
                          <a:latin typeface="+mn-lt"/>
                        </a:rPr>
                        <a:t>abstract a (replicated) set of Pods by </a:t>
                      </a:r>
                      <a:r>
                        <a:rPr lang="en-US" b="0" i="1" dirty="0">
                          <a:solidFill>
                            <a:schemeClr val="tx1"/>
                          </a:solidFill>
                          <a:latin typeface="+mn-lt"/>
                        </a:rPr>
                        <a:t>IP, port(s)</a:t>
                      </a:r>
                    </a:p>
                    <a:p>
                      <a:pPr marL="285750" indent="-285750">
                        <a:buFont typeface="Arial" charset="0"/>
                        <a:buChar char="•"/>
                      </a:pPr>
                      <a:r>
                        <a:rPr lang="en-US" b="0" dirty="0">
                          <a:solidFill>
                            <a:schemeClr val="tx1"/>
                          </a:solidFill>
                          <a:latin typeface="+mn-lt"/>
                        </a:rPr>
                        <a:t>provide </a:t>
                      </a:r>
                      <a:r>
                        <a:rPr lang="en-US" b="0" i="1" dirty="0">
                          <a:solidFill>
                            <a:schemeClr val="tx1"/>
                          </a:solidFill>
                          <a:latin typeface="+mn-lt"/>
                        </a:rPr>
                        <a:t>domain name</a:t>
                      </a:r>
                      <a:r>
                        <a:rPr lang="en-US" b="0" dirty="0">
                          <a:solidFill>
                            <a:schemeClr val="tx1"/>
                          </a:solidFill>
                          <a:latin typeface="+mn-lt"/>
                        </a:rPr>
                        <a:t> and </a:t>
                      </a:r>
                      <a:r>
                        <a:rPr lang="en-US" b="0" baseline="0" dirty="0">
                          <a:solidFill>
                            <a:schemeClr val="tx1"/>
                          </a:solidFill>
                          <a:latin typeface="+mn-lt"/>
                        </a:rPr>
                        <a:t>simple </a:t>
                      </a:r>
                      <a:r>
                        <a:rPr lang="en-US" b="0" i="1" baseline="0" dirty="0">
                          <a:solidFill>
                            <a:schemeClr val="tx1"/>
                          </a:solidFill>
                          <a:latin typeface="+mn-lt"/>
                        </a:rPr>
                        <a:t>load balancing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129370">
                <a:tc>
                  <a:txBody>
                    <a:bodyPr/>
                    <a:lstStyle/>
                    <a:p>
                      <a:pPr marL="0" indent="0">
                        <a:buFont typeface="Arial" charset="0"/>
                        <a:buNone/>
                      </a:pPr>
                      <a:r>
                        <a:rPr lang="en-US" b="1" i="0" dirty="0">
                          <a:solidFill>
                            <a:schemeClr val="tx1"/>
                          </a:solidFill>
                          <a:latin typeface="+mn-lt"/>
                        </a:rPr>
                        <a:t>Annotations</a:t>
                      </a:r>
                    </a:p>
                    <a:p>
                      <a:pPr marL="285750" indent="-285750">
                        <a:buFont typeface="Arial" charset="0"/>
                        <a:buChar char="•"/>
                      </a:pPr>
                      <a:r>
                        <a:rPr lang="en-US" b="0" i="0" dirty="0">
                          <a:solidFill>
                            <a:schemeClr val="tx1"/>
                          </a:solidFill>
                          <a:latin typeface="+mn-lt"/>
                        </a:rPr>
                        <a:t>assign </a:t>
                      </a:r>
                      <a:r>
                        <a:rPr lang="en-US" b="0" i="1" dirty="0">
                          <a:solidFill>
                            <a:schemeClr val="tx1"/>
                          </a:solidFill>
                          <a:latin typeface="+mn-lt"/>
                        </a:rPr>
                        <a:t>non-identifying metadata</a:t>
                      </a:r>
                      <a:r>
                        <a:rPr lang="en-US" b="0" i="0" dirty="0">
                          <a:solidFill>
                            <a:schemeClr val="tx1"/>
                          </a:solidFill>
                          <a:latin typeface="+mn-lt"/>
                        </a:rPr>
                        <a:t> to objects</a:t>
                      </a:r>
                    </a:p>
                    <a:p>
                      <a:pPr marL="285750" indent="-285750">
                        <a:buFont typeface="Arial" charset="0"/>
                        <a:buChar char="•"/>
                      </a:pPr>
                      <a:r>
                        <a:rPr lang="en-US" b="0" i="0" dirty="0">
                          <a:solidFill>
                            <a:schemeClr val="tx1"/>
                          </a:solidFill>
                          <a:latin typeface="+mn-lt"/>
                        </a:rPr>
                        <a:t>are used for arbitrary data (build, </a:t>
                      </a:r>
                      <a:r>
                        <a:rPr lang="en-US" b="0" i="0" baseline="0" dirty="0">
                          <a:solidFill>
                            <a:schemeClr val="tx1"/>
                          </a:solidFill>
                          <a:latin typeface="+mn-lt"/>
                        </a:rPr>
                        <a:t>debug </a:t>
                      </a:r>
                      <a:r>
                        <a:rPr lang="en-US" b="0" i="0" dirty="0">
                          <a:solidFill>
                            <a:schemeClr val="tx1"/>
                          </a:solidFill>
                          <a:latin typeface="+mn-lt"/>
                        </a:rPr>
                        <a:t>info)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indent="0">
                        <a:buFont typeface="Arial" charset="0"/>
                        <a:buNone/>
                      </a:pPr>
                      <a:r>
                        <a:rPr lang="en-US" u="sng" dirty="0">
                          <a:solidFill>
                            <a:schemeClr val="tx1"/>
                          </a:solidFill>
                          <a:latin typeface="+mn-lt"/>
                        </a:rPr>
                        <a:t>Kubernetes concepts also available from the CLI:</a:t>
                      </a:r>
                    </a:p>
                    <a:p>
                      <a:pPr marL="0" indent="0">
                        <a:buFont typeface="Arial" charset="0"/>
                        <a:buNone/>
                      </a:pPr>
                      <a:r>
                        <a:rPr lang="en-US" dirty="0">
                          <a:solidFill>
                            <a:schemeClr val="tx1"/>
                          </a:solidFill>
                          <a:latin typeface="+mn-lt"/>
                        </a:rPr>
                        <a:t>$ </a:t>
                      </a:r>
                      <a:r>
                        <a:rPr lang="en-US" dirty="0" err="1">
                          <a:solidFill>
                            <a:schemeClr val="tx1"/>
                          </a:solidFill>
                          <a:latin typeface="+mn-lt"/>
                        </a:rPr>
                        <a:t>kubectl</a:t>
                      </a:r>
                      <a:r>
                        <a:rPr lang="en-US" dirty="0">
                          <a:solidFill>
                            <a:schemeClr val="tx1"/>
                          </a:solidFill>
                          <a:latin typeface="+mn-lt"/>
                        </a:rPr>
                        <a:t> </a:t>
                      </a:r>
                      <a:r>
                        <a:rPr lang="en-US" dirty="0" err="1">
                          <a:solidFill>
                            <a:schemeClr val="tx1"/>
                          </a:solidFill>
                          <a:latin typeface="+mn-lt"/>
                        </a:rPr>
                        <a:t>api</a:t>
                      </a:r>
                      <a:r>
                        <a:rPr lang="en-US" dirty="0">
                          <a:solidFill>
                            <a:schemeClr val="tx1"/>
                          </a:solidFill>
                          <a:latin typeface="+mn-lt"/>
                        </a:rPr>
                        <a:t>-resources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8785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200" dirty="0">
                <a:latin typeface="Bernina Sans" pitchFamily="2" charset="77"/>
              </a:rPr>
              <a:t>What is an Operator?</a:t>
            </a:r>
          </a:p>
        </p:txBody>
      </p:sp>
      <p:sp>
        <p:nvSpPr>
          <p:cNvPr id="5" name="Content Placeholder 4">
            <a:extLst>
              <a:ext uri="{FF2B5EF4-FFF2-40B4-BE49-F238E27FC236}">
                <a16:creationId xmlns:a16="http://schemas.microsoft.com/office/drawing/2014/main" id="{6F9EA27E-8208-DA48-AE6D-4E23D85EB056}"/>
              </a:ext>
            </a:extLst>
          </p:cNvPr>
          <p:cNvSpPr>
            <a:spLocks noGrp="1"/>
          </p:cNvSpPr>
          <p:nvPr>
            <p:ph sz="half" idx="1"/>
          </p:nvPr>
        </p:nvSpPr>
        <p:spPr>
          <a:xfrm>
            <a:off x="838200" y="2969547"/>
            <a:ext cx="5013256" cy="3228054"/>
          </a:xfrm>
        </p:spPr>
        <p:txBody>
          <a:bodyPr>
            <a:normAutofit lnSpcReduction="10000"/>
          </a:bodyPr>
          <a:lstStyle/>
          <a:p>
            <a:r>
              <a:rPr lang="en-CA" sz="2000" dirty="0">
                <a:latin typeface="Bernina Sans Light" pitchFamily="2" charset="77"/>
              </a:rPr>
              <a:t>The Operator Framework is an open source toolkit to manage Kubernetes native applications in an effective, automated, and scalable way. </a:t>
            </a:r>
          </a:p>
          <a:p>
            <a:r>
              <a:rPr lang="en-CA" sz="2000" dirty="0">
                <a:latin typeface="Bernina Sans Light" pitchFamily="2" charset="77"/>
              </a:rPr>
              <a:t>Human operational knowledge in software </a:t>
            </a:r>
          </a:p>
          <a:p>
            <a:r>
              <a:rPr lang="en-CA" sz="2000" dirty="0">
                <a:latin typeface="Bernina Sans Light" pitchFamily="2" charset="77"/>
              </a:rPr>
              <a:t>Reliably manage application lifecycles as a first-class </a:t>
            </a:r>
            <a:r>
              <a:rPr lang="en-CA" sz="2000" dirty="0" err="1">
                <a:latin typeface="Bernina Sans Light" pitchFamily="2" charset="77"/>
              </a:rPr>
              <a:t>kube</a:t>
            </a:r>
            <a:r>
              <a:rPr lang="en-CA" sz="2000" dirty="0">
                <a:latin typeface="Bernina Sans Light" pitchFamily="2" charset="77"/>
              </a:rPr>
              <a:t> native object </a:t>
            </a:r>
          </a:p>
        </p:txBody>
      </p:sp>
      <p:pic>
        <p:nvPicPr>
          <p:cNvPr id="6" name="Picture 14" descr="page7image30246736">
            <a:extLst>
              <a:ext uri="{FF2B5EF4-FFF2-40B4-BE49-F238E27FC236}">
                <a16:creationId xmlns:a16="http://schemas.microsoft.com/office/drawing/2014/main" id="{89052EFF-B410-CA43-8305-E0408CEA8D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53" r="18154"/>
          <a:stretch/>
        </p:blipFill>
        <p:spPr bwMode="auto">
          <a:xfrm>
            <a:off x="6848529" y="1251098"/>
            <a:ext cx="4994031" cy="4822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8722451-05FB-8F41-9F14-3A2C935D416C}"/>
              </a:ext>
            </a:extLst>
          </p:cNvPr>
          <p:cNvPicPr>
            <a:picLocks noChangeAspect="1"/>
          </p:cNvPicPr>
          <p:nvPr/>
        </p:nvPicPr>
        <p:blipFill>
          <a:blip r:embed="rId4"/>
          <a:stretch>
            <a:fillRect/>
          </a:stretch>
        </p:blipFill>
        <p:spPr>
          <a:xfrm>
            <a:off x="1016000" y="1324558"/>
            <a:ext cx="5080000" cy="1422400"/>
          </a:xfrm>
          <a:prstGeom prst="rect">
            <a:avLst/>
          </a:prstGeom>
        </p:spPr>
      </p:pic>
    </p:spTree>
    <p:extLst>
      <p:ext uri="{BB962C8B-B14F-4D97-AF65-F5344CB8AC3E}">
        <p14:creationId xmlns:p14="http://schemas.microsoft.com/office/powerpoint/2010/main" val="239677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C78684A-9AE4-8F45-BF84-2D9B234996FB}"/>
              </a:ext>
            </a:extLst>
          </p:cNvPr>
          <p:cNvPicPr>
            <a:picLocks noChangeAspect="1"/>
          </p:cNvPicPr>
          <p:nvPr/>
        </p:nvPicPr>
        <p:blipFill>
          <a:blip r:embed="rId3"/>
          <a:stretch>
            <a:fillRect/>
          </a:stretch>
        </p:blipFill>
        <p:spPr>
          <a:xfrm>
            <a:off x="45028" y="1483675"/>
            <a:ext cx="7776225" cy="3568204"/>
          </a:xfrm>
          <a:prstGeom prst="rect">
            <a:avLst/>
          </a:prstGeom>
        </p:spPr>
      </p:pic>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600" dirty="0" err="1">
                <a:latin typeface="Bernina Sans" pitchFamily="2" charset="77"/>
              </a:rPr>
              <a:t>OneAgent</a:t>
            </a:r>
            <a:r>
              <a:rPr lang="en-US" sz="3600" dirty="0">
                <a:latin typeface="Bernina Sans" pitchFamily="2" charset="77"/>
              </a:rPr>
              <a:t> Operator in action</a:t>
            </a:r>
          </a:p>
        </p:txBody>
      </p:sp>
      <p:sp>
        <p:nvSpPr>
          <p:cNvPr id="24" name="Content Placeholder 10">
            <a:extLst>
              <a:ext uri="{FF2B5EF4-FFF2-40B4-BE49-F238E27FC236}">
                <a16:creationId xmlns:a16="http://schemas.microsoft.com/office/drawing/2014/main" id="{818456FA-465F-2C40-B247-04833B77F235}"/>
              </a:ext>
            </a:extLst>
          </p:cNvPr>
          <p:cNvSpPr txBox="1">
            <a:spLocks/>
          </p:cNvSpPr>
          <p:nvPr/>
        </p:nvSpPr>
        <p:spPr>
          <a:xfrm>
            <a:off x="8023860" y="1482327"/>
            <a:ext cx="3931920" cy="4577876"/>
          </a:xfrm>
          <a:prstGeom prst="rect">
            <a:avLst/>
          </a:prstGeom>
        </p:spPr>
        <p:txBody>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Watches for custom resources of type </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OneAgent</a:t>
            </a:r>
            <a:endPar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endParaRP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endParaRP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Takes care of </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OneAgent</a:t>
            </a: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 deployment via </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DaemonSet</a:t>
            </a:r>
            <a:endPar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endParaRP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kumimoji="0" lang="de-DE"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endParaRPr>
          </a:p>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r>
              <a:rPr kumimoji="0" lang="de-DE"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U</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pdates</a:t>
            </a: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 </a:t>
            </a:r>
            <a:r>
              <a:rPr kumimoji="0" lang="en-US" sz="1800" b="0" i="0" u="none" strike="noStrike" kern="1200" cap="none" spc="0" normalizeH="0" baseline="0" noProof="0" err="1">
                <a:ln>
                  <a:noFill/>
                </a:ln>
                <a:solidFill>
                  <a:srgbClr val="0F1419"/>
                </a:solidFill>
                <a:effectLst/>
                <a:uLnTx/>
                <a:uFillTx/>
                <a:latin typeface="Bernina Sans Light" pitchFamily="2" charset="77"/>
                <a:ea typeface="+mn-ea"/>
                <a:cs typeface="Calibri Light" panose="020F0302020204030204" pitchFamily="34" charset="0"/>
              </a:rPr>
              <a:t>OneAgent</a:t>
            </a:r>
            <a:r>
              <a:rPr kumimoji="0" lang="en-US" sz="1800" b="0" i="0" u="none" strike="noStrike" kern="1200" cap="none" spc="0" normalizeH="0" baseline="0" noProof="0">
                <a:ln>
                  <a:noFill/>
                </a:ln>
                <a:solidFill>
                  <a:srgbClr val="0F1419"/>
                </a:solidFill>
                <a:effectLst/>
                <a:uLnTx/>
                <a:uFillTx/>
                <a:latin typeface="Bernina Sans Light" pitchFamily="2" charset="77"/>
                <a:ea typeface="+mn-ea"/>
                <a:cs typeface="Calibri Light" panose="020F0302020204030204" pitchFamily="34" charset="0"/>
              </a:rPr>
              <a:t> to the latest version available</a:t>
            </a:r>
          </a:p>
        </p:txBody>
      </p:sp>
      <p:sp>
        <p:nvSpPr>
          <p:cNvPr id="26" name="Oval 25">
            <a:extLst>
              <a:ext uri="{FF2B5EF4-FFF2-40B4-BE49-F238E27FC236}">
                <a16:creationId xmlns:a16="http://schemas.microsoft.com/office/drawing/2014/main" id="{982967D3-F871-6542-AD8C-D324B0D0DF9D}"/>
              </a:ext>
            </a:extLst>
          </p:cNvPr>
          <p:cNvSpPr/>
          <p:nvPr/>
        </p:nvSpPr>
        <p:spPr>
          <a:xfrm>
            <a:off x="2430780" y="1965960"/>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1</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27" name="Oval 26">
            <a:extLst>
              <a:ext uri="{FF2B5EF4-FFF2-40B4-BE49-F238E27FC236}">
                <a16:creationId xmlns:a16="http://schemas.microsoft.com/office/drawing/2014/main" id="{02CE4E23-7E9E-904D-8D1D-A0E4E1617E1E}"/>
              </a:ext>
            </a:extLst>
          </p:cNvPr>
          <p:cNvSpPr/>
          <p:nvPr/>
        </p:nvSpPr>
        <p:spPr>
          <a:xfrm>
            <a:off x="7849870" y="1521368"/>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1</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28" name="Oval 27">
            <a:extLst>
              <a:ext uri="{FF2B5EF4-FFF2-40B4-BE49-F238E27FC236}">
                <a16:creationId xmlns:a16="http://schemas.microsoft.com/office/drawing/2014/main" id="{B7293633-9F2A-2B40-A30F-2B953746402F}"/>
              </a:ext>
            </a:extLst>
          </p:cNvPr>
          <p:cNvSpPr/>
          <p:nvPr/>
        </p:nvSpPr>
        <p:spPr>
          <a:xfrm>
            <a:off x="5463540" y="1879508"/>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2</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29" name="Oval 28">
            <a:extLst>
              <a:ext uri="{FF2B5EF4-FFF2-40B4-BE49-F238E27FC236}">
                <a16:creationId xmlns:a16="http://schemas.microsoft.com/office/drawing/2014/main" id="{42F072C7-2DC8-AE48-8B8B-FD2E391A8C4B}"/>
              </a:ext>
            </a:extLst>
          </p:cNvPr>
          <p:cNvSpPr/>
          <p:nvPr/>
        </p:nvSpPr>
        <p:spPr>
          <a:xfrm>
            <a:off x="7849870" y="2876762"/>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2</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30" name="Oval 29">
            <a:extLst>
              <a:ext uri="{FF2B5EF4-FFF2-40B4-BE49-F238E27FC236}">
                <a16:creationId xmlns:a16="http://schemas.microsoft.com/office/drawing/2014/main" id="{0479A0D6-4B2B-3449-A165-9C972221CB71}"/>
              </a:ext>
            </a:extLst>
          </p:cNvPr>
          <p:cNvSpPr/>
          <p:nvPr/>
        </p:nvSpPr>
        <p:spPr>
          <a:xfrm>
            <a:off x="4901380" y="3739738"/>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3</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31" name="Oval 30">
            <a:extLst>
              <a:ext uri="{FF2B5EF4-FFF2-40B4-BE49-F238E27FC236}">
                <a16:creationId xmlns:a16="http://schemas.microsoft.com/office/drawing/2014/main" id="{AACE015D-09FE-D040-B93E-E2CB6D869F21}"/>
              </a:ext>
            </a:extLst>
          </p:cNvPr>
          <p:cNvSpPr/>
          <p:nvPr/>
        </p:nvSpPr>
        <p:spPr>
          <a:xfrm>
            <a:off x="2481579" y="3872350"/>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3</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
        <p:nvSpPr>
          <p:cNvPr id="32" name="Oval 31">
            <a:extLst>
              <a:ext uri="{FF2B5EF4-FFF2-40B4-BE49-F238E27FC236}">
                <a16:creationId xmlns:a16="http://schemas.microsoft.com/office/drawing/2014/main" id="{ABAB7008-C667-7649-AFC1-160D9DE1CDE8}"/>
              </a:ext>
            </a:extLst>
          </p:cNvPr>
          <p:cNvSpPr/>
          <p:nvPr/>
        </p:nvSpPr>
        <p:spPr>
          <a:xfrm>
            <a:off x="7849870" y="4156812"/>
            <a:ext cx="347979" cy="3581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rPr>
              <a:t>3</a:t>
            </a:r>
            <a:endParaRPr kumimoji="0" lang="en-US" sz="1800" b="1" i="0" u="none" strike="noStrike" kern="1200" cap="none" spc="0" normalizeH="0" baseline="0" noProof="0">
              <a:ln>
                <a:noFill/>
              </a:ln>
              <a:solidFill>
                <a:srgbClr val="FFFFFF"/>
              </a:solidFill>
              <a:effectLst/>
              <a:uLnTx/>
              <a:uFillTx/>
              <a:latin typeface="Calibri Light" charset="0"/>
              <a:ea typeface="Calibri Light" charset="0"/>
              <a:cs typeface="Calibri Light" charset="0"/>
            </a:endParaRPr>
          </a:p>
        </p:txBody>
      </p:sp>
    </p:spTree>
    <p:extLst>
      <p:ext uri="{BB962C8B-B14F-4D97-AF65-F5344CB8AC3E}">
        <p14:creationId xmlns:p14="http://schemas.microsoft.com/office/powerpoint/2010/main" val="245195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1B7-7962-4B60-936B-9E8D55D080EE}"/>
              </a:ext>
            </a:extLst>
          </p:cNvPr>
          <p:cNvSpPr>
            <a:spLocks noGrp="1"/>
          </p:cNvSpPr>
          <p:nvPr>
            <p:ph type="title"/>
          </p:nvPr>
        </p:nvSpPr>
        <p:spPr/>
        <p:txBody>
          <a:bodyPr/>
          <a:lstStyle/>
          <a:p>
            <a:r>
              <a:rPr lang="en-US" dirty="0"/>
              <a:t>Sock Shop Application</a:t>
            </a:r>
          </a:p>
        </p:txBody>
      </p:sp>
      <p:sp>
        <p:nvSpPr>
          <p:cNvPr id="3" name="Text Placeholder 2">
            <a:extLst>
              <a:ext uri="{FF2B5EF4-FFF2-40B4-BE49-F238E27FC236}">
                <a16:creationId xmlns:a16="http://schemas.microsoft.com/office/drawing/2014/main" id="{45548423-5060-437B-A6D7-4C9116E77075}"/>
              </a:ext>
            </a:extLst>
          </p:cNvPr>
          <p:cNvSpPr>
            <a:spLocks noGrp="1"/>
          </p:cNvSpPr>
          <p:nvPr>
            <p:ph type="body" sz="quarter" idx="10"/>
          </p:nvPr>
        </p:nvSpPr>
        <p:spPr/>
        <p:txBody>
          <a:bodyPr/>
          <a:lstStyle/>
          <a:p>
            <a:r>
              <a:rPr lang="en-US" dirty="0"/>
              <a:t>Based on: </a:t>
            </a:r>
            <a:r>
              <a:rPr lang="en-US" dirty="0">
                <a:hlinkClick r:id="rId2"/>
              </a:rPr>
              <a:t>http://socks.weave.works</a:t>
            </a:r>
            <a:endParaRPr lang="en-US" dirty="0"/>
          </a:p>
          <a:p>
            <a:r>
              <a:rPr lang="en-US" dirty="0"/>
              <a:t>Opensource microservice sample app</a:t>
            </a:r>
          </a:p>
          <a:p>
            <a:r>
              <a:rPr lang="en-US" dirty="0"/>
              <a:t>Polyglot</a:t>
            </a:r>
          </a:p>
          <a:p>
            <a:pPr lvl="1"/>
            <a:r>
              <a:rPr lang="en-US" dirty="0"/>
              <a:t>Java Spring Boot</a:t>
            </a:r>
          </a:p>
          <a:p>
            <a:pPr lvl="1"/>
            <a:r>
              <a:rPr lang="en-US" dirty="0"/>
              <a:t>Go</a:t>
            </a:r>
          </a:p>
          <a:p>
            <a:pPr lvl="1"/>
            <a:r>
              <a:rPr lang="en-US" dirty="0"/>
              <a:t>Node.js</a:t>
            </a:r>
          </a:p>
          <a:p>
            <a:pPr lvl="1"/>
            <a:r>
              <a:rPr lang="en-US" dirty="0"/>
              <a:t>RabbitMQ (order queuing)</a:t>
            </a:r>
          </a:p>
          <a:p>
            <a:pPr lvl="1"/>
            <a:r>
              <a:rPr lang="en-US" dirty="0"/>
              <a:t>MongoDB, MySQL (data stores)</a:t>
            </a:r>
          </a:p>
        </p:txBody>
      </p:sp>
      <p:pic>
        <p:nvPicPr>
          <p:cNvPr id="4" name="Picture Placeholder 15">
            <a:extLst>
              <a:ext uri="{FF2B5EF4-FFF2-40B4-BE49-F238E27FC236}">
                <a16:creationId xmlns:a16="http://schemas.microsoft.com/office/drawing/2014/main" id="{29B7A05F-A40F-4B0B-AE65-BA3709150753}"/>
              </a:ext>
            </a:extLst>
          </p:cNvPr>
          <p:cNvPicPr>
            <a:picLocks noChangeAspect="1"/>
          </p:cNvPicPr>
          <p:nvPr/>
        </p:nvPicPr>
        <p:blipFill>
          <a:blip r:embed="rId3"/>
          <a:srcRect l="501" r="501"/>
          <a:stretch>
            <a:fillRect/>
          </a:stretch>
        </p:blipFill>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pic>
    </p:spTree>
    <p:extLst>
      <p:ext uri="{BB962C8B-B14F-4D97-AF65-F5344CB8AC3E}">
        <p14:creationId xmlns:p14="http://schemas.microsoft.com/office/powerpoint/2010/main" val="974338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3EEA-3B2F-1742-A5AE-58B1158D49DD}"/>
              </a:ext>
            </a:extLst>
          </p:cNvPr>
          <p:cNvSpPr>
            <a:spLocks noGrp="1"/>
          </p:cNvSpPr>
          <p:nvPr>
            <p:ph type="title"/>
          </p:nvPr>
        </p:nvSpPr>
        <p:spPr/>
        <p:txBody>
          <a:bodyPr>
            <a:normAutofit/>
          </a:bodyPr>
          <a:lstStyle/>
          <a:p>
            <a:r>
              <a:rPr lang="en-US" sz="3200" dirty="0">
                <a:latin typeface="Bernina Sans" pitchFamily="2" charset="77"/>
              </a:rPr>
              <a:t>Sock Shop architecture</a:t>
            </a:r>
          </a:p>
        </p:txBody>
      </p:sp>
      <p:pic>
        <p:nvPicPr>
          <p:cNvPr id="10" name="Picture 9">
            <a:extLst>
              <a:ext uri="{FF2B5EF4-FFF2-40B4-BE49-F238E27FC236}">
                <a16:creationId xmlns:a16="http://schemas.microsoft.com/office/drawing/2014/main" id="{62F7619B-A622-1943-9129-A1010B7150F0}"/>
              </a:ext>
            </a:extLst>
          </p:cNvPr>
          <p:cNvPicPr>
            <a:picLocks noChangeAspect="1"/>
          </p:cNvPicPr>
          <p:nvPr/>
        </p:nvPicPr>
        <p:blipFill>
          <a:blip r:embed="rId2"/>
          <a:stretch>
            <a:fillRect/>
          </a:stretch>
        </p:blipFill>
        <p:spPr>
          <a:xfrm>
            <a:off x="2196699" y="1101970"/>
            <a:ext cx="7299158" cy="5214843"/>
          </a:xfrm>
          <a:prstGeom prst="rect">
            <a:avLst/>
          </a:prstGeom>
        </p:spPr>
      </p:pic>
    </p:spTree>
    <p:extLst>
      <p:ext uri="{BB962C8B-B14F-4D97-AF65-F5344CB8AC3E}">
        <p14:creationId xmlns:p14="http://schemas.microsoft.com/office/powerpoint/2010/main" val="399181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r>
              <a:rPr lang="en-US" dirty="0"/>
              <a:t>After about 10 minutes since running the setupenv.sh script, let’s verify that everything is up and running</a:t>
            </a:r>
          </a:p>
          <a:p>
            <a:r>
              <a:rPr lang="en-US" dirty="0"/>
              <a:t>Let’s check and make sure our Deployments are Ready, run the following command in </a:t>
            </a:r>
            <a:r>
              <a:rPr lang="en-US" dirty="0" err="1"/>
              <a:t>Cloudshell</a:t>
            </a:r>
            <a:r>
              <a:rPr lang="en-US" dirty="0"/>
              <a:t>:</a:t>
            </a:r>
          </a:p>
          <a:p>
            <a:pPr lvl="1"/>
            <a:r>
              <a:rPr lang="en-US" b="1" dirty="0">
                <a:latin typeface="Consolas" panose="020B0609020204030204" pitchFamily="49" charset="0"/>
              </a:rPr>
              <a:t>$ </a:t>
            </a:r>
            <a:r>
              <a:rPr lang="en-US" b="1" dirty="0" err="1">
                <a:latin typeface="Consolas" panose="020B0609020204030204" pitchFamily="49" charset="0"/>
              </a:rPr>
              <a:t>kubectl</a:t>
            </a:r>
            <a:r>
              <a:rPr lang="en-US" b="1" dirty="0">
                <a:latin typeface="Consolas" panose="020B0609020204030204" pitchFamily="49" charset="0"/>
              </a:rPr>
              <a:t> get deployment -n dev -o wide</a:t>
            </a:r>
          </a:p>
          <a:p>
            <a:r>
              <a:rPr lang="en-US" b="1" u="sng" dirty="0"/>
              <a:t>Note</a:t>
            </a:r>
            <a:r>
              <a:rPr lang="en-US" b="1" dirty="0"/>
              <a:t>: </a:t>
            </a:r>
            <a:r>
              <a:rPr lang="en-US" dirty="0"/>
              <a:t>This can also be validated in the GKE Console by selecting “Workloads” from the menu on the left side of the screen</a:t>
            </a:r>
          </a:p>
          <a:p>
            <a:endParaRPr lang="en-US" b="1" dirty="0">
              <a:latin typeface="Consolas" panose="020B0609020204030204" pitchFamily="49" charset="0"/>
            </a:endParaRPr>
          </a:p>
          <a:p>
            <a:pPr lvl="1"/>
            <a:endParaRPr lang="en-US" b="1" dirty="0">
              <a:latin typeface="Consolas" panose="020B0609020204030204" pitchFamily="49" charset="0"/>
            </a:endParaRPr>
          </a:p>
          <a:p>
            <a:pPr lvl="1"/>
            <a:endParaRPr lang="en-US" dirty="0"/>
          </a:p>
          <a:p>
            <a:pPr lvl="1"/>
            <a:endParaRPr lang="en-US" dirty="0"/>
          </a:p>
        </p:txBody>
      </p:sp>
      <p:pic>
        <p:nvPicPr>
          <p:cNvPr id="4" name="Picture 3">
            <a:extLst>
              <a:ext uri="{FF2B5EF4-FFF2-40B4-BE49-F238E27FC236}">
                <a16:creationId xmlns:a16="http://schemas.microsoft.com/office/drawing/2014/main" id="{0D4A1004-5FA1-405D-B355-3DDD344DA2B7}"/>
              </a:ext>
            </a:extLst>
          </p:cNvPr>
          <p:cNvPicPr>
            <a:picLocks noChangeAspect="1"/>
          </p:cNvPicPr>
          <p:nvPr/>
        </p:nvPicPr>
        <p:blipFill>
          <a:blip r:embed="rId2"/>
          <a:stretch>
            <a:fillRect/>
          </a:stretch>
        </p:blipFill>
        <p:spPr>
          <a:xfrm>
            <a:off x="1162050" y="3778249"/>
            <a:ext cx="9867900" cy="2714625"/>
          </a:xfrm>
          <a:prstGeom prst="rect">
            <a:avLst/>
          </a:prstGeom>
        </p:spPr>
      </p:pic>
    </p:spTree>
    <p:extLst>
      <p:ext uri="{BB962C8B-B14F-4D97-AF65-F5344CB8AC3E}">
        <p14:creationId xmlns:p14="http://schemas.microsoft.com/office/powerpoint/2010/main" val="1984790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 </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pPr lvl="1"/>
            <a:r>
              <a:rPr lang="en-US" dirty="0"/>
              <a:t>Lets ensure that the </a:t>
            </a:r>
            <a:r>
              <a:rPr lang="en-US" dirty="0" err="1"/>
              <a:t>SockShop</a:t>
            </a:r>
            <a:r>
              <a:rPr lang="en-US" dirty="0"/>
              <a:t> application services are also created by running the following command:</a:t>
            </a:r>
          </a:p>
          <a:p>
            <a:pPr lvl="2"/>
            <a:r>
              <a:rPr lang="en-US" b="1" dirty="0">
                <a:latin typeface="Consolas" panose="020B0609020204030204" pitchFamily="49" charset="0"/>
              </a:rPr>
              <a:t>$ </a:t>
            </a:r>
            <a:r>
              <a:rPr lang="en-US" b="1" dirty="0" err="1">
                <a:latin typeface="Consolas" panose="020B0609020204030204" pitchFamily="49" charset="0"/>
              </a:rPr>
              <a:t>kubectl</a:t>
            </a:r>
            <a:r>
              <a:rPr lang="en-US" b="1" dirty="0">
                <a:latin typeface="Consolas" panose="020B0609020204030204" pitchFamily="49" charset="0"/>
              </a:rPr>
              <a:t> get svc -n dev -o wide</a:t>
            </a:r>
          </a:p>
          <a:p>
            <a:pPr lvl="1"/>
            <a:r>
              <a:rPr lang="en-US" dirty="0"/>
              <a:t>Our Carts and Front-end services should have External-IP addresses assigned</a:t>
            </a:r>
          </a:p>
          <a:p>
            <a:pPr lvl="1"/>
            <a:r>
              <a:rPr lang="en-US" b="1" u="sng" dirty="0"/>
              <a:t>Note: </a:t>
            </a:r>
            <a:r>
              <a:rPr lang="en-US" dirty="0"/>
              <a:t>This can also be validated in the GKE Console by selecting “Services &amp; Ingress” from the menu on the left side of the screen</a:t>
            </a:r>
          </a:p>
          <a:p>
            <a:pPr lvl="2"/>
            <a:endParaRPr lang="en-US" dirty="0"/>
          </a:p>
          <a:p>
            <a:pPr lvl="1"/>
            <a:endParaRPr lang="en-US" dirty="0"/>
          </a:p>
        </p:txBody>
      </p:sp>
      <p:pic>
        <p:nvPicPr>
          <p:cNvPr id="5" name="Picture 4">
            <a:extLst>
              <a:ext uri="{FF2B5EF4-FFF2-40B4-BE49-F238E27FC236}">
                <a16:creationId xmlns:a16="http://schemas.microsoft.com/office/drawing/2014/main" id="{85F8328B-9E2C-4502-A74C-F45C45D450C5}"/>
              </a:ext>
            </a:extLst>
          </p:cNvPr>
          <p:cNvPicPr>
            <a:picLocks noChangeAspect="1"/>
          </p:cNvPicPr>
          <p:nvPr/>
        </p:nvPicPr>
        <p:blipFill>
          <a:blip r:embed="rId2"/>
          <a:stretch>
            <a:fillRect/>
          </a:stretch>
        </p:blipFill>
        <p:spPr>
          <a:xfrm>
            <a:off x="790575" y="3538538"/>
            <a:ext cx="10610850" cy="2638425"/>
          </a:xfrm>
          <a:prstGeom prst="rect">
            <a:avLst/>
          </a:prstGeom>
        </p:spPr>
      </p:pic>
    </p:spTree>
    <p:extLst>
      <p:ext uri="{BB962C8B-B14F-4D97-AF65-F5344CB8AC3E}">
        <p14:creationId xmlns:p14="http://schemas.microsoft.com/office/powerpoint/2010/main" val="3991820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BBC4-F4C4-4DA8-8137-4329485B253E}"/>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1C5A3D47-3B26-468E-9005-868D1346A510}"/>
              </a:ext>
            </a:extLst>
          </p:cNvPr>
          <p:cNvSpPr>
            <a:spLocks noGrp="1"/>
          </p:cNvSpPr>
          <p:nvPr>
            <p:ph type="body" sz="quarter" idx="10"/>
          </p:nvPr>
        </p:nvSpPr>
        <p:spPr>
          <a:xfrm>
            <a:off x="838200" y="1524000"/>
            <a:ext cx="5799667" cy="4652963"/>
          </a:xfrm>
        </p:spPr>
        <p:txBody>
          <a:bodyPr/>
          <a:lstStyle/>
          <a:p>
            <a:r>
              <a:rPr lang="en-US" dirty="0"/>
              <a:t>Let’s launch our application in a web browser by copying and pasting the External-IP and Port of the front-end service.  In the previous example it would be: </a:t>
            </a:r>
            <a:r>
              <a:rPr lang="en-US" dirty="0">
                <a:hlinkClick r:id="rId2"/>
              </a:rPr>
              <a:t>http://104.197.12.209:8080</a:t>
            </a:r>
            <a:endParaRPr lang="en-US" dirty="0"/>
          </a:p>
          <a:p>
            <a:r>
              <a:rPr lang="en-US" dirty="0"/>
              <a:t>This information should also be available in the </a:t>
            </a:r>
            <a:r>
              <a:rPr lang="en-US" b="1" dirty="0" err="1"/>
              <a:t>configs.txt</a:t>
            </a:r>
            <a:r>
              <a:rPr lang="en-US" dirty="0"/>
              <a:t> file in the </a:t>
            </a:r>
            <a:r>
              <a:rPr lang="en-US" b="1" dirty="0" err="1"/>
              <a:t>utils</a:t>
            </a:r>
            <a:r>
              <a:rPr lang="en-US" dirty="0"/>
              <a:t> directory</a:t>
            </a:r>
          </a:p>
          <a:p>
            <a:pPr lvl="1"/>
            <a:r>
              <a:rPr lang="en-US" dirty="0"/>
              <a:t>$ cat ../</a:t>
            </a:r>
            <a:r>
              <a:rPr lang="en-US" dirty="0" err="1"/>
              <a:t>utils</a:t>
            </a:r>
            <a:r>
              <a:rPr lang="en-US" dirty="0"/>
              <a:t>/</a:t>
            </a:r>
            <a:r>
              <a:rPr lang="en-US" dirty="0" err="1"/>
              <a:t>configs.txt</a:t>
            </a:r>
            <a:endParaRPr lang="en-US" dirty="0"/>
          </a:p>
          <a:p>
            <a:r>
              <a:rPr lang="en-US" dirty="0"/>
              <a:t>The </a:t>
            </a:r>
            <a:r>
              <a:rPr lang="en-US" dirty="0" err="1"/>
              <a:t>SockShop</a:t>
            </a:r>
            <a:r>
              <a:rPr lang="en-US" dirty="0"/>
              <a:t> homepage should appear in your browser</a:t>
            </a:r>
          </a:p>
          <a:p>
            <a:r>
              <a:rPr lang="en-US" dirty="0"/>
              <a:t>You can click around and log in with the following user:</a:t>
            </a:r>
          </a:p>
          <a:p>
            <a:pPr lvl="1"/>
            <a:r>
              <a:rPr lang="en-US" dirty="0"/>
              <a:t>username : </a:t>
            </a:r>
            <a:r>
              <a:rPr lang="en-US" dirty="0" err="1"/>
              <a:t>acm</a:t>
            </a:r>
            <a:endParaRPr lang="en-US" dirty="0"/>
          </a:p>
          <a:p>
            <a:pPr lvl="1"/>
            <a:r>
              <a:rPr lang="en-US" dirty="0"/>
              <a:t>password : 1234</a:t>
            </a:r>
          </a:p>
          <a:p>
            <a:endParaRPr lang="en-US" dirty="0"/>
          </a:p>
        </p:txBody>
      </p:sp>
      <p:pic>
        <p:nvPicPr>
          <p:cNvPr id="4" name="Picture 3">
            <a:extLst>
              <a:ext uri="{FF2B5EF4-FFF2-40B4-BE49-F238E27FC236}">
                <a16:creationId xmlns:a16="http://schemas.microsoft.com/office/drawing/2014/main" id="{67C8B060-7EAC-4B40-8978-025BC53A46EC}"/>
              </a:ext>
            </a:extLst>
          </p:cNvPr>
          <p:cNvPicPr>
            <a:picLocks noChangeAspect="1"/>
          </p:cNvPicPr>
          <p:nvPr/>
        </p:nvPicPr>
        <p:blipFill>
          <a:blip r:embed="rId3"/>
          <a:stretch>
            <a:fillRect/>
          </a:stretch>
        </p:blipFill>
        <p:spPr>
          <a:xfrm>
            <a:off x="6637867" y="1699765"/>
            <a:ext cx="5401732" cy="4074502"/>
          </a:xfrm>
          <a:prstGeom prst="rect">
            <a:avLst/>
          </a:prstGeom>
        </p:spPr>
      </p:pic>
    </p:spTree>
    <p:extLst>
      <p:ext uri="{BB962C8B-B14F-4D97-AF65-F5344CB8AC3E}">
        <p14:creationId xmlns:p14="http://schemas.microsoft.com/office/powerpoint/2010/main" val="216420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17">
            <a:extLst>
              <a:ext uri="{FF2B5EF4-FFF2-40B4-BE49-F238E27FC236}">
                <a16:creationId xmlns:a16="http://schemas.microsoft.com/office/drawing/2014/main" id="{D72628A5-7A86-4DF1-8048-2C9FE8BA4BA0}"/>
              </a:ext>
            </a:extLst>
          </p:cNvPr>
          <p:cNvSpPr/>
          <p:nvPr/>
        </p:nvSpPr>
        <p:spPr>
          <a:xfrm>
            <a:off x="569923" y="5193110"/>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DD1BC1D-11F0-4F60-B9CE-42927DDCC884}"/>
              </a:ext>
            </a:extLst>
          </p:cNvPr>
          <p:cNvSpPr/>
          <p:nvPr/>
        </p:nvSpPr>
        <p:spPr>
          <a:xfrm>
            <a:off x="1131033" y="5514185"/>
            <a:ext cx="393816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SELF-SERVICE monitoring</a:t>
            </a:r>
          </a:p>
        </p:txBody>
      </p:sp>
      <p:sp>
        <p:nvSpPr>
          <p:cNvPr id="20" name="Trapezoid 19">
            <a:extLst>
              <a:ext uri="{FF2B5EF4-FFF2-40B4-BE49-F238E27FC236}">
                <a16:creationId xmlns:a16="http://schemas.microsoft.com/office/drawing/2014/main" id="{2A807D7B-C2EC-4765-AAD5-8FC9B3837BD0}"/>
              </a:ext>
            </a:extLst>
          </p:cNvPr>
          <p:cNvSpPr/>
          <p:nvPr/>
        </p:nvSpPr>
        <p:spPr>
          <a:xfrm>
            <a:off x="1224107" y="3893587"/>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F82ED7-9393-4783-AB85-81466B676E09}"/>
              </a:ext>
            </a:extLst>
          </p:cNvPr>
          <p:cNvSpPr/>
          <p:nvPr/>
        </p:nvSpPr>
        <p:spPr>
          <a:xfrm>
            <a:off x="1583571" y="4217233"/>
            <a:ext cx="30480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left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Quality gates</a:t>
            </a:r>
          </a:p>
        </p:txBody>
      </p:sp>
      <p:sp>
        <p:nvSpPr>
          <p:cNvPr id="22" name="Trapezoid 21">
            <a:extLst>
              <a:ext uri="{FF2B5EF4-FFF2-40B4-BE49-F238E27FC236}">
                <a16:creationId xmlns:a16="http://schemas.microsoft.com/office/drawing/2014/main" id="{C2659CFA-533C-4748-A7C2-254C588B1120}"/>
              </a:ext>
            </a:extLst>
          </p:cNvPr>
          <p:cNvSpPr/>
          <p:nvPr/>
        </p:nvSpPr>
        <p:spPr>
          <a:xfrm>
            <a:off x="1860143" y="2569291"/>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1D71B9-3E07-4D5B-8907-A39CC52E4A77}"/>
              </a:ext>
            </a:extLst>
          </p:cNvPr>
          <p:cNvSpPr/>
          <p:nvPr/>
        </p:nvSpPr>
        <p:spPr>
          <a:xfrm>
            <a:off x="2195531" y="2772605"/>
            <a:ext cx="183294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right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Deployment Speed</a:t>
            </a:r>
          </a:p>
        </p:txBody>
      </p:sp>
      <p:sp>
        <p:nvSpPr>
          <p:cNvPr id="24" name="Freeform 5">
            <a:extLst>
              <a:ext uri="{FF2B5EF4-FFF2-40B4-BE49-F238E27FC236}">
                <a16:creationId xmlns:a16="http://schemas.microsoft.com/office/drawing/2014/main" id="{D568246A-4B8B-4187-84EF-272D3B3B0005}"/>
              </a:ext>
            </a:extLst>
          </p:cNvPr>
          <p:cNvSpPr/>
          <p:nvPr/>
        </p:nvSpPr>
        <p:spPr>
          <a:xfrm>
            <a:off x="2508384" y="1242374"/>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AA2EF8D-0622-4FC5-B66F-3192734ED707}"/>
              </a:ext>
            </a:extLst>
          </p:cNvPr>
          <p:cNvSpPr txBox="1"/>
          <p:nvPr/>
        </p:nvSpPr>
        <p:spPr>
          <a:xfrm>
            <a:off x="2590888" y="1785608"/>
            <a:ext cx="103336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Self Healing</a:t>
            </a:r>
          </a:p>
        </p:txBody>
      </p:sp>
      <p:sp>
        <p:nvSpPr>
          <p:cNvPr id="26" name="TextBox 25">
            <a:extLst>
              <a:ext uri="{FF2B5EF4-FFF2-40B4-BE49-F238E27FC236}">
                <a16:creationId xmlns:a16="http://schemas.microsoft.com/office/drawing/2014/main" id="{43674187-98D9-40C9-869D-4A72C4DF04BB}"/>
              </a:ext>
            </a:extLst>
          </p:cNvPr>
          <p:cNvSpPr txBox="1"/>
          <p:nvPr/>
        </p:nvSpPr>
        <p:spPr>
          <a:xfrm>
            <a:off x="3789263" y="1627820"/>
            <a:ext cx="552607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operations</a:t>
            </a:r>
            <a:r>
              <a:rPr kumimoji="0" lang="en-US" sz="1800" b="0" i="0" u="none" strike="noStrike" kern="1200" cap="none" spc="0" normalizeH="0" noProof="0" dirty="0">
                <a:ln>
                  <a:noFill/>
                </a:ln>
                <a:solidFill>
                  <a:srgbClr val="FFFFFF"/>
                </a:solidFill>
                <a:effectLst/>
                <a:uLnTx/>
                <a:uFillTx/>
                <a:latin typeface="Bernina Sans Light"/>
                <a:ea typeface="+mn-ea"/>
                <a:cs typeface="+mn-cs"/>
              </a:rPr>
              <a:t> </a:t>
            </a: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 auto-mitigate bad deployments in production</a:t>
            </a:r>
          </a:p>
        </p:txBody>
      </p:sp>
      <p:sp>
        <p:nvSpPr>
          <p:cNvPr id="27" name="TextBox 26">
            <a:extLst>
              <a:ext uri="{FF2B5EF4-FFF2-40B4-BE49-F238E27FC236}">
                <a16:creationId xmlns:a16="http://schemas.microsoft.com/office/drawing/2014/main" id="{1783183E-0618-40BA-8962-EA30CDDF0200}"/>
              </a:ext>
            </a:extLst>
          </p:cNvPr>
          <p:cNvSpPr txBox="1"/>
          <p:nvPr/>
        </p:nvSpPr>
        <p:spPr>
          <a:xfrm>
            <a:off x="4513550" y="2809735"/>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deployment (shift-right) – push “monitoring-as-code” for auto-validation and auto-alerting</a:t>
            </a:r>
          </a:p>
        </p:txBody>
      </p:sp>
      <p:sp>
        <p:nvSpPr>
          <p:cNvPr id="28" name="TextBox 27">
            <a:extLst>
              <a:ext uri="{FF2B5EF4-FFF2-40B4-BE49-F238E27FC236}">
                <a16:creationId xmlns:a16="http://schemas.microsoft.com/office/drawing/2014/main" id="{C13188E4-9288-4E15-A50A-B3C7785702A6}"/>
              </a:ext>
            </a:extLst>
          </p:cNvPr>
          <p:cNvSpPr txBox="1"/>
          <p:nvPr/>
        </p:nvSpPr>
        <p:spPr>
          <a:xfrm>
            <a:off x="5069197" y="4105876"/>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quality (shift-left) – automate the pipeline and stop bad code changes before they reach prod</a:t>
            </a:r>
          </a:p>
        </p:txBody>
      </p:sp>
      <p:sp>
        <p:nvSpPr>
          <p:cNvPr id="29" name="TextBox 28">
            <a:extLst>
              <a:ext uri="{FF2B5EF4-FFF2-40B4-BE49-F238E27FC236}">
                <a16:creationId xmlns:a16="http://schemas.microsoft.com/office/drawing/2014/main" id="{04AACBEE-C73F-4B7F-A4C1-FC75500043FD}"/>
              </a:ext>
            </a:extLst>
          </p:cNvPr>
          <p:cNvSpPr txBox="1"/>
          <p:nvPr/>
        </p:nvSpPr>
        <p:spPr>
          <a:xfrm>
            <a:off x="5645220" y="5468304"/>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monitoring – use monitoring strategically as feature of the end-to-end pipeline</a:t>
            </a:r>
          </a:p>
        </p:txBody>
      </p:sp>
      <p:sp>
        <p:nvSpPr>
          <p:cNvPr id="30" name="Title 1">
            <a:extLst>
              <a:ext uri="{FF2B5EF4-FFF2-40B4-BE49-F238E27FC236}">
                <a16:creationId xmlns:a16="http://schemas.microsoft.com/office/drawing/2014/main" id="{A0D7BDB0-D2B0-42BA-92C7-75CC826E89D7}"/>
              </a:ext>
            </a:extLst>
          </p:cNvPr>
          <p:cNvSpPr txBox="1">
            <a:spLocks/>
          </p:cNvSpPr>
          <p:nvPr/>
        </p:nvSpPr>
        <p:spPr>
          <a:xfrm>
            <a:off x="747952" y="298717"/>
            <a:ext cx="10515600" cy="736844"/>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lang="en-US" sz="2800" b="0" dirty="0">
                <a:solidFill>
                  <a:srgbClr val="FFFFFF"/>
                </a:solidFill>
                <a:latin typeface="Bernina Sans"/>
              </a:rPr>
              <a:t>Dynatrace Autonomous Cloud Management model</a:t>
            </a:r>
            <a:endParaRPr kumimoji="0" lang="en-US" sz="2800" b="0" i="0" u="none" strike="noStrike" kern="1200" cap="none" spc="0" normalizeH="0" baseline="0" noProof="0" dirty="0">
              <a:ln>
                <a:noFill/>
              </a:ln>
              <a:solidFill>
                <a:srgbClr val="FFFFFF"/>
              </a:solidFill>
              <a:effectLst/>
              <a:uLnTx/>
              <a:uFillTx/>
              <a:latin typeface="Bernina Sans"/>
              <a:ea typeface="+mj-ea"/>
              <a:cs typeface="Calibri" panose="020F0502020204030204" pitchFamily="34" charset="0"/>
            </a:endParaRPr>
          </a:p>
        </p:txBody>
      </p:sp>
    </p:spTree>
    <p:extLst>
      <p:ext uri="{BB962C8B-B14F-4D97-AF65-F5344CB8AC3E}">
        <p14:creationId xmlns:p14="http://schemas.microsoft.com/office/powerpoint/2010/main" val="266229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P spid="26" grpId="0"/>
      <p:bldP spid="27" grpId="0"/>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Validate Dynatrace</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200" y="1423984"/>
            <a:ext cx="10515600" cy="4652963"/>
          </a:xfrm>
        </p:spPr>
        <p:txBody>
          <a:bodyPr/>
          <a:lstStyle/>
          <a:p>
            <a:r>
              <a:rPr lang="en-US" dirty="0"/>
              <a:t>Now that we know our application is deployed and running successfully, we can validate that everything is being displayed in Dynatrace</a:t>
            </a:r>
          </a:p>
          <a:p>
            <a:r>
              <a:rPr lang="en-US" dirty="0"/>
              <a:t>Navigate back to Dynatrace and you should see data for Host, Process and Services</a:t>
            </a:r>
          </a:p>
        </p:txBody>
      </p:sp>
      <p:pic>
        <p:nvPicPr>
          <p:cNvPr id="4" name="Picture 3">
            <a:extLst>
              <a:ext uri="{FF2B5EF4-FFF2-40B4-BE49-F238E27FC236}">
                <a16:creationId xmlns:a16="http://schemas.microsoft.com/office/drawing/2014/main" id="{630D9C10-B241-4E62-9370-E28A338364BD}"/>
              </a:ext>
            </a:extLst>
          </p:cNvPr>
          <p:cNvPicPr>
            <a:picLocks noChangeAspect="1"/>
          </p:cNvPicPr>
          <p:nvPr/>
        </p:nvPicPr>
        <p:blipFill>
          <a:blip r:embed="rId2"/>
          <a:stretch>
            <a:fillRect/>
          </a:stretch>
        </p:blipFill>
        <p:spPr>
          <a:xfrm>
            <a:off x="250210" y="2814149"/>
            <a:ext cx="6319479" cy="390097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5BC7F5C-5A9B-426D-BD04-9CBF79AE31E0}"/>
              </a:ext>
            </a:extLst>
          </p:cNvPr>
          <p:cNvPicPr>
            <a:picLocks noChangeAspect="1"/>
          </p:cNvPicPr>
          <p:nvPr/>
        </p:nvPicPr>
        <p:blipFill>
          <a:blip r:embed="rId3"/>
          <a:stretch>
            <a:fillRect/>
          </a:stretch>
        </p:blipFill>
        <p:spPr>
          <a:xfrm>
            <a:off x="6996501" y="2814150"/>
            <a:ext cx="4945289" cy="3900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915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Structure services according to our needs</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199" y="1423984"/>
            <a:ext cx="4880429" cy="4686530"/>
          </a:xfrm>
        </p:spPr>
        <p:txBody>
          <a:bodyPr>
            <a:normAutofit/>
          </a:bodyPr>
          <a:lstStyle/>
          <a:p>
            <a:r>
              <a:rPr lang="en-US" sz="2400" dirty="0"/>
              <a:t>All services are listed together, how to differentiate those in dev than those in production?</a:t>
            </a:r>
          </a:p>
          <a:p>
            <a:r>
              <a:rPr lang="en-US" sz="2400" dirty="0"/>
              <a:t>The services naming is not helping much either</a:t>
            </a:r>
          </a:p>
          <a:p>
            <a:r>
              <a:rPr lang="en-US" sz="2400" dirty="0"/>
              <a:t>To make this more usable, we will leverage</a:t>
            </a:r>
          </a:p>
          <a:p>
            <a:pPr lvl="1"/>
            <a:r>
              <a:rPr lang="en-US" sz="2000" dirty="0"/>
              <a:t>Management Zones</a:t>
            </a:r>
          </a:p>
          <a:p>
            <a:pPr lvl="1"/>
            <a:r>
              <a:rPr lang="en-US" sz="2000" dirty="0"/>
              <a:t>Custom Service Naming Rules</a:t>
            </a:r>
          </a:p>
        </p:txBody>
      </p:sp>
      <p:pic>
        <p:nvPicPr>
          <p:cNvPr id="6" name="Picture 5">
            <a:extLst>
              <a:ext uri="{FF2B5EF4-FFF2-40B4-BE49-F238E27FC236}">
                <a16:creationId xmlns:a16="http://schemas.microsoft.com/office/drawing/2014/main" id="{88FBF22C-D555-DE42-BD6A-EBE0770CA56E}"/>
              </a:ext>
            </a:extLst>
          </p:cNvPr>
          <p:cNvPicPr>
            <a:picLocks noChangeAspect="1"/>
          </p:cNvPicPr>
          <p:nvPr/>
        </p:nvPicPr>
        <p:blipFill>
          <a:blip r:embed="rId2"/>
          <a:stretch>
            <a:fillRect/>
          </a:stretch>
        </p:blipFill>
        <p:spPr>
          <a:xfrm>
            <a:off x="6710362" y="897200"/>
            <a:ext cx="4419601" cy="5733927"/>
          </a:xfrm>
          <a:prstGeom prst="rect">
            <a:avLst/>
          </a:prstGeom>
          <a:ln>
            <a:solidFill>
              <a:schemeClr val="tx1">
                <a:lumMod val="50000"/>
                <a:lumOff val="50000"/>
              </a:schemeClr>
            </a:solidFill>
          </a:ln>
        </p:spPr>
      </p:pic>
    </p:spTree>
    <p:extLst>
      <p:ext uri="{BB962C8B-B14F-4D97-AF65-F5344CB8AC3E}">
        <p14:creationId xmlns:p14="http://schemas.microsoft.com/office/powerpoint/2010/main" val="3646375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600" dirty="0"/>
              <a:t>Management Zones</a:t>
            </a:r>
          </a:p>
        </p:txBody>
      </p:sp>
      <p:sp>
        <p:nvSpPr>
          <p:cNvPr id="5" name="Content Placeholder 4">
            <a:extLst>
              <a:ext uri="{FF2B5EF4-FFF2-40B4-BE49-F238E27FC236}">
                <a16:creationId xmlns:a16="http://schemas.microsoft.com/office/drawing/2014/main" id="{6F9EA27E-8208-DA48-AE6D-4E23D85EB056}"/>
              </a:ext>
            </a:extLst>
          </p:cNvPr>
          <p:cNvSpPr>
            <a:spLocks noGrp="1"/>
          </p:cNvSpPr>
          <p:nvPr>
            <p:ph type="body" sz="quarter" idx="10"/>
          </p:nvPr>
        </p:nvSpPr>
        <p:spPr>
          <a:xfrm>
            <a:off x="838200" y="1524000"/>
            <a:ext cx="10515600" cy="4764066"/>
          </a:xfrm>
        </p:spPr>
        <p:txBody>
          <a:bodyPr>
            <a:normAutofit/>
          </a:bodyPr>
          <a:lstStyle/>
          <a:p>
            <a:r>
              <a:rPr lang="en-CA" sz="2400" dirty="0"/>
              <a:t>What it is : </a:t>
            </a:r>
          </a:p>
          <a:p>
            <a:pPr lvl="1"/>
            <a:r>
              <a:rPr lang="en-CA" sz="2400" dirty="0"/>
              <a:t>A concept to group parts of an environment together</a:t>
            </a:r>
          </a:p>
          <a:p>
            <a:pPr lvl="1"/>
            <a:r>
              <a:rPr lang="en-CA" sz="2400" dirty="0"/>
              <a:t>Each entity can be part of any number of management zones</a:t>
            </a:r>
          </a:p>
          <a:p>
            <a:pPr lvl="1"/>
            <a:r>
              <a:rPr lang="en-CA" sz="2400" dirty="0"/>
              <a:t>It allows users to focus on one management zone by filtering all views </a:t>
            </a:r>
          </a:p>
          <a:p>
            <a:pPr lvl="1"/>
            <a:r>
              <a:rPr lang="en-CA" sz="2400" dirty="0"/>
              <a:t>Dashboards, list views and </a:t>
            </a:r>
            <a:r>
              <a:rPr lang="en-CA" sz="2400" dirty="0" err="1"/>
              <a:t>Smartscape</a:t>
            </a:r>
            <a:r>
              <a:rPr lang="en-CA" sz="2400" dirty="0"/>
              <a:t> can be filtered (global search)</a:t>
            </a:r>
          </a:p>
          <a:p>
            <a:pPr lvl="1"/>
            <a:r>
              <a:rPr lang="en-CA" sz="2400" dirty="0"/>
              <a:t>Fine grained role-based access control</a:t>
            </a:r>
          </a:p>
          <a:p>
            <a:pPr lvl="1"/>
            <a:r>
              <a:rPr lang="en-CA" sz="2400" dirty="0"/>
              <a:t>Access rights can be granted either to a full environment or to a number of Management Zones</a:t>
            </a:r>
            <a:endParaRPr lang="en-US" sz="2400" dirty="0"/>
          </a:p>
          <a:p>
            <a:endParaRPr lang="en-CA" dirty="0"/>
          </a:p>
        </p:txBody>
      </p:sp>
    </p:spTree>
    <p:extLst>
      <p:ext uri="{BB962C8B-B14F-4D97-AF65-F5344CB8AC3E}">
        <p14:creationId xmlns:p14="http://schemas.microsoft.com/office/powerpoint/2010/main" val="1958007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Create Management Zones for dev and prod</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199" y="1423983"/>
            <a:ext cx="4880429" cy="5223559"/>
          </a:xfrm>
        </p:spPr>
        <p:txBody>
          <a:bodyPr>
            <a:normAutofit/>
          </a:bodyPr>
          <a:lstStyle/>
          <a:p>
            <a:r>
              <a:rPr lang="en-US" dirty="0"/>
              <a:t>Go in Settings -&gt; Preferences -&gt; Management Zones. Click Add Management Zones.</a:t>
            </a:r>
          </a:p>
          <a:p>
            <a:r>
              <a:rPr lang="en-US" dirty="0"/>
              <a:t>Enter a name, example : dev</a:t>
            </a:r>
          </a:p>
          <a:p>
            <a:r>
              <a:rPr lang="en-US" dirty="0"/>
              <a:t>Click Add a new rule</a:t>
            </a:r>
          </a:p>
          <a:p>
            <a:r>
              <a:rPr lang="en-US" b="1" dirty="0"/>
              <a:t>(1) </a:t>
            </a:r>
            <a:r>
              <a:rPr lang="en-US" dirty="0"/>
              <a:t>Apply the rule to Services </a:t>
            </a:r>
          </a:p>
          <a:p>
            <a:r>
              <a:rPr lang="en-US" b="1" dirty="0"/>
              <a:t>(2) </a:t>
            </a:r>
            <a:r>
              <a:rPr lang="en-US" dirty="0"/>
              <a:t>The condition is “Service tags equals” </a:t>
            </a:r>
          </a:p>
          <a:p>
            <a:r>
              <a:rPr lang="en-US" b="1" dirty="0"/>
              <a:t>(3) </a:t>
            </a:r>
            <a:r>
              <a:rPr lang="en-US" dirty="0"/>
              <a:t>The service tag is “[Kubernetes]stage” and the value of the tag is “dev”</a:t>
            </a:r>
          </a:p>
          <a:p>
            <a:r>
              <a:rPr lang="en-US" b="1" dirty="0"/>
              <a:t>(4)</a:t>
            </a:r>
            <a:r>
              <a:rPr lang="en-US" dirty="0"/>
              <a:t> Apply the rule to underlying process groups and hosts</a:t>
            </a:r>
          </a:p>
          <a:p>
            <a:r>
              <a:rPr lang="en-US" dirty="0"/>
              <a:t>Don’t forget to save</a:t>
            </a:r>
          </a:p>
          <a:p>
            <a:endParaRPr lang="en-US" dirty="0"/>
          </a:p>
          <a:p>
            <a:endParaRPr lang="en-US" dirty="0"/>
          </a:p>
        </p:txBody>
      </p:sp>
      <p:pic>
        <p:nvPicPr>
          <p:cNvPr id="4" name="Picture 3">
            <a:extLst>
              <a:ext uri="{FF2B5EF4-FFF2-40B4-BE49-F238E27FC236}">
                <a16:creationId xmlns:a16="http://schemas.microsoft.com/office/drawing/2014/main" id="{840C2FB9-59EB-7946-87F8-054D84BF1C52}"/>
              </a:ext>
            </a:extLst>
          </p:cNvPr>
          <p:cNvPicPr>
            <a:picLocks noChangeAspect="1"/>
          </p:cNvPicPr>
          <p:nvPr/>
        </p:nvPicPr>
        <p:blipFill>
          <a:blip r:embed="rId2"/>
          <a:stretch>
            <a:fillRect/>
          </a:stretch>
        </p:blipFill>
        <p:spPr>
          <a:xfrm>
            <a:off x="6330043" y="1276138"/>
            <a:ext cx="5382986" cy="5080392"/>
          </a:xfrm>
          <a:prstGeom prst="rect">
            <a:avLst/>
          </a:prstGeom>
          <a:ln>
            <a:solidFill>
              <a:schemeClr val="tx1">
                <a:lumMod val="50000"/>
                <a:lumOff val="50000"/>
              </a:schemeClr>
            </a:solidFill>
          </a:ln>
        </p:spPr>
      </p:pic>
    </p:spTree>
    <p:extLst>
      <p:ext uri="{BB962C8B-B14F-4D97-AF65-F5344CB8AC3E}">
        <p14:creationId xmlns:p14="http://schemas.microsoft.com/office/powerpoint/2010/main" val="1469676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sz="3600"/>
              <a:t>Service Naming</a:t>
            </a:r>
          </a:p>
        </p:txBody>
      </p:sp>
      <p:sp>
        <p:nvSpPr>
          <p:cNvPr id="5" name="Content Placeholder 4">
            <a:extLst>
              <a:ext uri="{FF2B5EF4-FFF2-40B4-BE49-F238E27FC236}">
                <a16:creationId xmlns:a16="http://schemas.microsoft.com/office/drawing/2014/main" id="{6F9EA27E-8208-DA48-AE6D-4E23D85EB056}"/>
              </a:ext>
            </a:extLst>
          </p:cNvPr>
          <p:cNvSpPr>
            <a:spLocks noGrp="1"/>
          </p:cNvSpPr>
          <p:nvPr>
            <p:ph type="body" sz="quarter" idx="10"/>
          </p:nvPr>
        </p:nvSpPr>
        <p:spPr>
          <a:xfrm>
            <a:off x="838200" y="1524000"/>
            <a:ext cx="4350392" cy="5109029"/>
          </a:xfrm>
        </p:spPr>
        <p:txBody>
          <a:bodyPr>
            <a:normAutofit/>
          </a:bodyPr>
          <a:lstStyle/>
          <a:p>
            <a:r>
              <a:rPr lang="en-CA" sz="2400" dirty="0"/>
              <a:t>With these Service names, how do you know: </a:t>
            </a:r>
          </a:p>
          <a:p>
            <a:pPr lvl="1"/>
            <a:r>
              <a:rPr lang="en-CA" sz="2000" dirty="0"/>
              <a:t>Which service is running in a pod on Kubernetes?</a:t>
            </a:r>
          </a:p>
          <a:p>
            <a:pPr lvl="1"/>
            <a:r>
              <a:rPr lang="en-CA" sz="2000" dirty="0"/>
              <a:t>Which one is not, outside of Kubernetes?</a:t>
            </a:r>
          </a:p>
          <a:p>
            <a:pPr lvl="1"/>
            <a:r>
              <a:rPr lang="en-CA" sz="2000" dirty="0"/>
              <a:t>Which one is production? Which one is dev?</a:t>
            </a:r>
          </a:p>
          <a:p>
            <a:pPr lvl="1"/>
            <a:r>
              <a:rPr lang="en-CA" sz="2000" dirty="0"/>
              <a:t>I have duplicate names even though they are different services</a:t>
            </a:r>
          </a:p>
          <a:p>
            <a:pPr lvl="1"/>
            <a:r>
              <a:rPr lang="en-CA" sz="2000" dirty="0"/>
              <a:t>What can I do with a service called ":8080"?</a:t>
            </a:r>
          </a:p>
          <a:p>
            <a:endParaRPr lang="en-CA" sz="2600" dirty="0"/>
          </a:p>
          <a:p>
            <a:endParaRPr lang="en-CA" sz="2400" dirty="0"/>
          </a:p>
          <a:p>
            <a:endParaRPr lang="en-US" dirty="0"/>
          </a:p>
          <a:p>
            <a:endParaRPr lang="en-CA" dirty="0"/>
          </a:p>
        </p:txBody>
      </p:sp>
      <p:pic>
        <p:nvPicPr>
          <p:cNvPr id="8" name="Picture 7">
            <a:extLst>
              <a:ext uri="{FF2B5EF4-FFF2-40B4-BE49-F238E27FC236}">
                <a16:creationId xmlns:a16="http://schemas.microsoft.com/office/drawing/2014/main" id="{9FAAFEAE-BABD-5145-A709-BC4267DCE295}"/>
              </a:ext>
            </a:extLst>
          </p:cNvPr>
          <p:cNvPicPr>
            <a:picLocks noChangeAspect="1"/>
          </p:cNvPicPr>
          <p:nvPr/>
        </p:nvPicPr>
        <p:blipFill>
          <a:blip r:embed="rId3"/>
          <a:stretch>
            <a:fillRect/>
          </a:stretch>
        </p:blipFill>
        <p:spPr>
          <a:xfrm>
            <a:off x="9023063" y="1832160"/>
            <a:ext cx="2946400" cy="1524000"/>
          </a:xfrm>
          <a:prstGeom prst="rect">
            <a:avLst/>
          </a:prstGeom>
          <a:ln>
            <a:solidFill>
              <a:schemeClr val="tx1">
                <a:lumMod val="50000"/>
                <a:lumOff val="50000"/>
              </a:schemeClr>
            </a:solidFill>
          </a:ln>
        </p:spPr>
      </p:pic>
      <p:pic>
        <p:nvPicPr>
          <p:cNvPr id="9" name="Picture 8">
            <a:extLst>
              <a:ext uri="{FF2B5EF4-FFF2-40B4-BE49-F238E27FC236}">
                <a16:creationId xmlns:a16="http://schemas.microsoft.com/office/drawing/2014/main" id="{B49C34BF-B53A-BD40-9471-34043D23CAE0}"/>
              </a:ext>
            </a:extLst>
          </p:cNvPr>
          <p:cNvPicPr>
            <a:picLocks noChangeAspect="1"/>
          </p:cNvPicPr>
          <p:nvPr/>
        </p:nvPicPr>
        <p:blipFill>
          <a:blip r:embed="rId4"/>
          <a:stretch>
            <a:fillRect/>
          </a:stretch>
        </p:blipFill>
        <p:spPr>
          <a:xfrm>
            <a:off x="7648422" y="3697940"/>
            <a:ext cx="2510279" cy="2380883"/>
          </a:xfrm>
          <a:prstGeom prst="rect">
            <a:avLst/>
          </a:prstGeom>
          <a:ln>
            <a:solidFill>
              <a:schemeClr val="tx1">
                <a:lumMod val="50000"/>
                <a:lumOff val="50000"/>
              </a:schemeClr>
            </a:solidFill>
          </a:ln>
        </p:spPr>
      </p:pic>
      <p:pic>
        <p:nvPicPr>
          <p:cNvPr id="2" name="Picture 1">
            <a:extLst>
              <a:ext uri="{FF2B5EF4-FFF2-40B4-BE49-F238E27FC236}">
                <a16:creationId xmlns:a16="http://schemas.microsoft.com/office/drawing/2014/main" id="{9C0310CB-9581-234D-9ADA-1C5282C25846}"/>
              </a:ext>
            </a:extLst>
          </p:cNvPr>
          <p:cNvPicPr>
            <a:picLocks noChangeAspect="1"/>
          </p:cNvPicPr>
          <p:nvPr/>
        </p:nvPicPr>
        <p:blipFill>
          <a:blip r:embed="rId5"/>
          <a:stretch>
            <a:fillRect/>
          </a:stretch>
        </p:blipFill>
        <p:spPr>
          <a:xfrm>
            <a:off x="5319218" y="1832160"/>
            <a:ext cx="3588774" cy="1524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424679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Custom Service Naming</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198" y="1423983"/>
            <a:ext cx="8900887" cy="5223559"/>
          </a:xfrm>
        </p:spPr>
        <p:txBody>
          <a:bodyPr>
            <a:normAutofit/>
          </a:bodyPr>
          <a:lstStyle/>
          <a:p>
            <a:r>
              <a:rPr lang="en-US" sz="2400" dirty="0"/>
              <a:t>What we want to achieve a similar result with services, showing up with naming that tells us:</a:t>
            </a:r>
          </a:p>
          <a:p>
            <a:pPr lvl="1"/>
            <a:r>
              <a:rPr lang="en-US" sz="2000" dirty="0"/>
              <a:t>Whether the services are  in Kubernetes or not. Have service name start with ”k8s" for those in Kubernetes.</a:t>
            </a:r>
          </a:p>
          <a:p>
            <a:pPr lvl="1"/>
            <a:r>
              <a:rPr lang="en-US" sz="2000" dirty="0"/>
              <a:t>What project is the service part of. Your company likely has multiple projects running in the same cluster.</a:t>
            </a:r>
          </a:p>
          <a:p>
            <a:pPr lvl="1"/>
            <a:r>
              <a:rPr lang="en-US" sz="2000" dirty="0"/>
              <a:t>The service namespace, which in our case with Sock Shop also tells us if it's production or dev.</a:t>
            </a:r>
          </a:p>
          <a:p>
            <a:pPr lvl="1"/>
            <a:r>
              <a:rPr lang="en-US" sz="2000" dirty="0"/>
              <a:t>The container name, which correspond to our microservice name</a:t>
            </a:r>
          </a:p>
          <a:p>
            <a:r>
              <a:rPr lang="en-US" sz="2400" dirty="0"/>
              <a:t>Target service naming :  k8s-project-namespace-container</a:t>
            </a:r>
          </a:p>
          <a:p>
            <a:r>
              <a:rPr lang="en-US" sz="2400" dirty="0"/>
              <a:t>Let's apply that configuration in Dynatrace!</a:t>
            </a:r>
          </a:p>
          <a:p>
            <a:endParaRPr lang="en-US" dirty="0"/>
          </a:p>
          <a:p>
            <a:endParaRPr lang="en-US" dirty="0"/>
          </a:p>
          <a:p>
            <a:endParaRPr lang="en-US" dirty="0"/>
          </a:p>
        </p:txBody>
      </p:sp>
    </p:spTree>
    <p:extLst>
      <p:ext uri="{BB962C8B-B14F-4D97-AF65-F5344CB8AC3E}">
        <p14:creationId xmlns:p14="http://schemas.microsoft.com/office/powerpoint/2010/main" val="3346061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Create Custom Service Naming Rules	</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a:xfrm>
            <a:off x="838199" y="1423983"/>
            <a:ext cx="5867401" cy="5223559"/>
          </a:xfrm>
        </p:spPr>
        <p:txBody>
          <a:bodyPr>
            <a:normAutofit fontScale="85000" lnSpcReduction="20000"/>
          </a:bodyPr>
          <a:lstStyle/>
          <a:p>
            <a:r>
              <a:rPr lang="en-US" dirty="0"/>
              <a:t>Go in Settings -&gt; Server-side service monitoring -&gt; Service naming rules and click Add a new rule</a:t>
            </a:r>
          </a:p>
          <a:p>
            <a:r>
              <a:rPr lang="en-US" dirty="0"/>
              <a:t>Provide a name to the rule, for example : Kubernetes </a:t>
            </a:r>
            <a:r>
              <a:rPr lang="en-US" dirty="0" err="1"/>
              <a:t>Project.Namespace.Container</a:t>
            </a:r>
            <a:endParaRPr lang="en-US" dirty="0"/>
          </a:p>
          <a:p>
            <a:r>
              <a:rPr lang="en-US" dirty="0"/>
              <a:t>In the conditions drop-down, select the property "Kubernetes namespace" and the condition "exists"</a:t>
            </a:r>
          </a:p>
          <a:p>
            <a:r>
              <a:rPr lang="en-US" dirty="0"/>
              <a:t>For the name format, we can enter free text and/or use placeholders.</a:t>
            </a:r>
          </a:p>
          <a:p>
            <a:pPr lvl="1"/>
            <a:r>
              <a:rPr lang="en-US" dirty="0"/>
              <a:t>A list of available placeholder is displayed as you type.</a:t>
            </a:r>
          </a:p>
          <a:p>
            <a:pPr lvl="1"/>
            <a:r>
              <a:rPr lang="en-US" dirty="0"/>
              <a:t>Placeholders are in between brackets {} to distinguish from free text</a:t>
            </a:r>
          </a:p>
          <a:p>
            <a:r>
              <a:rPr lang="en-US" dirty="0"/>
              <a:t>Enter this format : k8s-{</a:t>
            </a:r>
            <a:r>
              <a:rPr lang="en-US" dirty="0" err="1"/>
              <a:t>ProcessGroup:Kubernetes:pipeline.project</a:t>
            </a:r>
            <a:r>
              <a:rPr lang="en-US" dirty="0"/>
              <a:t>}.{</a:t>
            </a:r>
            <a:r>
              <a:rPr lang="en-US" dirty="0" err="1"/>
              <a:t>ProcessGroup:KubernetesNamespace</a:t>
            </a:r>
            <a:r>
              <a:rPr lang="en-US" dirty="0"/>
              <a:t>}.{</a:t>
            </a:r>
            <a:r>
              <a:rPr lang="en-US" dirty="0" err="1"/>
              <a:t>ProcessGroup:KubernetesContainerName</a:t>
            </a:r>
            <a:r>
              <a:rPr lang="en-US" dirty="0"/>
              <a:t>} {</a:t>
            </a:r>
            <a:r>
              <a:rPr lang="en-US" dirty="0" err="1"/>
              <a:t>Service:WebServiceName</a:t>
            </a:r>
            <a:r>
              <a:rPr lang="en-US" dirty="0"/>
              <a:t>}</a:t>
            </a:r>
          </a:p>
          <a:p>
            <a:r>
              <a:rPr lang="en-US" dirty="0"/>
              <a:t>You can preview to see the results</a:t>
            </a:r>
          </a:p>
          <a:p>
            <a:r>
              <a:rPr lang="en-US" dirty="0"/>
              <a:t>Don’t forget to save</a:t>
            </a:r>
          </a:p>
          <a:p>
            <a:endParaRPr lang="en-US" dirty="0"/>
          </a:p>
          <a:p>
            <a:endParaRPr lang="en-US" dirty="0"/>
          </a:p>
        </p:txBody>
      </p:sp>
      <p:pic>
        <p:nvPicPr>
          <p:cNvPr id="5" name="Picture 4">
            <a:extLst>
              <a:ext uri="{FF2B5EF4-FFF2-40B4-BE49-F238E27FC236}">
                <a16:creationId xmlns:a16="http://schemas.microsoft.com/office/drawing/2014/main" id="{04406E2B-EFA2-3A4E-9A1A-287CE372F581}"/>
              </a:ext>
            </a:extLst>
          </p:cNvPr>
          <p:cNvPicPr>
            <a:picLocks noChangeAspect="1"/>
          </p:cNvPicPr>
          <p:nvPr/>
        </p:nvPicPr>
        <p:blipFill>
          <a:blip r:embed="rId3"/>
          <a:stretch>
            <a:fillRect/>
          </a:stretch>
        </p:blipFill>
        <p:spPr>
          <a:xfrm>
            <a:off x="6864349" y="1133858"/>
            <a:ext cx="4311651" cy="5359016"/>
          </a:xfrm>
          <a:prstGeom prst="rect">
            <a:avLst/>
          </a:prstGeom>
          <a:ln>
            <a:solidFill>
              <a:schemeClr val="tx1">
                <a:lumMod val="50000"/>
                <a:lumOff val="50000"/>
              </a:schemeClr>
            </a:solidFill>
          </a:ln>
        </p:spPr>
      </p:pic>
    </p:spTree>
    <p:extLst>
      <p:ext uri="{BB962C8B-B14F-4D97-AF65-F5344CB8AC3E}">
        <p14:creationId xmlns:p14="http://schemas.microsoft.com/office/powerpoint/2010/main" val="3359810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Shift-left : Deploying Jenkins</a:t>
            </a:r>
          </a:p>
        </p:txBody>
      </p:sp>
    </p:spTree>
    <p:extLst>
      <p:ext uri="{BB962C8B-B14F-4D97-AF65-F5344CB8AC3E}">
        <p14:creationId xmlns:p14="http://schemas.microsoft.com/office/powerpoint/2010/main" val="2109822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Jenkins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Terminal/Cloudshell execute the script: </a:t>
            </a:r>
            <a:r>
              <a:rPr lang="en-US" b="1" dirty="0"/>
              <a:t>deployJenkins.sh </a:t>
            </a:r>
            <a:r>
              <a:rPr lang="en-US" dirty="0"/>
              <a:t>in the directory </a:t>
            </a:r>
            <a:r>
              <a:rPr lang="en-US" b="1" dirty="0"/>
              <a:t>3-DeployJenkins</a:t>
            </a:r>
            <a:endParaRPr lang="en-US" dirty="0"/>
          </a:p>
          <a:p>
            <a:r>
              <a:rPr lang="en-US" dirty="0"/>
              <a:t>This will deploy and startup Jenkins, import our pipeline and output the credentials</a:t>
            </a:r>
          </a:p>
          <a:p>
            <a:pPr marL="0" indent="0">
              <a:buNone/>
            </a:pPr>
            <a:endParaRPr lang="en-US" dirty="0"/>
          </a:p>
        </p:txBody>
      </p:sp>
      <p:pic>
        <p:nvPicPr>
          <p:cNvPr id="4" name="Picture 3">
            <a:extLst>
              <a:ext uri="{FF2B5EF4-FFF2-40B4-BE49-F238E27FC236}">
                <a16:creationId xmlns:a16="http://schemas.microsoft.com/office/drawing/2014/main" id="{C9704E6B-C0A8-4138-A68E-BCC39B178B2E}"/>
              </a:ext>
            </a:extLst>
          </p:cNvPr>
          <p:cNvPicPr>
            <a:picLocks noChangeAspect="1"/>
          </p:cNvPicPr>
          <p:nvPr/>
        </p:nvPicPr>
        <p:blipFill rotWithShape="1">
          <a:blip r:embed="rId2"/>
          <a:srcRect t="1866" b="18995"/>
          <a:stretch/>
        </p:blipFill>
        <p:spPr>
          <a:xfrm>
            <a:off x="2036475" y="2919664"/>
            <a:ext cx="8119049" cy="2585786"/>
          </a:xfrm>
          <a:prstGeom prst="rect">
            <a:avLst/>
          </a:prstGeom>
        </p:spPr>
      </p:pic>
    </p:spTree>
    <p:extLst>
      <p:ext uri="{BB962C8B-B14F-4D97-AF65-F5344CB8AC3E}">
        <p14:creationId xmlns:p14="http://schemas.microsoft.com/office/powerpoint/2010/main" val="129758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F3F0F-51B4-4792-AED9-6ADAE18D6DBB}"/>
              </a:ext>
            </a:extLst>
          </p:cNvPr>
          <p:cNvSpPr>
            <a:spLocks noGrp="1"/>
          </p:cNvSpPr>
          <p:nvPr>
            <p:ph idx="1"/>
          </p:nvPr>
        </p:nvSpPr>
        <p:spPr>
          <a:xfrm>
            <a:off x="4543425" y="1257301"/>
            <a:ext cx="7576386" cy="4919662"/>
          </a:xfrm>
        </p:spPr>
        <p:txBody>
          <a:bodyPr>
            <a:normAutofit/>
          </a:bodyPr>
          <a:lstStyle/>
          <a:p>
            <a:r>
              <a:rPr lang="en-US" dirty="0"/>
              <a:t>The world’s most advanced BASH terminal</a:t>
            </a:r>
          </a:p>
          <a:p>
            <a:r>
              <a:rPr lang="en-US" dirty="0"/>
              <a:t>Automate the non-human part of the software development process </a:t>
            </a:r>
          </a:p>
          <a:p>
            <a:pPr lvl="1"/>
            <a:r>
              <a:rPr lang="en-US" dirty="0"/>
              <a:t>that is everything related to building, testing and deploying your applications</a:t>
            </a:r>
          </a:p>
          <a:p>
            <a:r>
              <a:rPr lang="en-US" dirty="0"/>
              <a:t>In most cases it’s fine to deploy to k8s via simple </a:t>
            </a:r>
            <a:r>
              <a:rPr lang="en-US" dirty="0" err="1"/>
              <a:t>kubectl</a:t>
            </a:r>
            <a:r>
              <a:rPr lang="en-US" dirty="0"/>
              <a:t> commands</a:t>
            </a:r>
          </a:p>
          <a:p>
            <a:pPr lvl="1"/>
            <a:r>
              <a:rPr lang="en-US" dirty="0"/>
              <a:t>Most of deployments probably done this way</a:t>
            </a:r>
          </a:p>
          <a:p>
            <a:pPr lvl="1"/>
            <a:r>
              <a:rPr lang="en-US" dirty="0"/>
              <a:t>Spoiler alert: We’re not going to be doing this today</a:t>
            </a:r>
          </a:p>
          <a:p>
            <a:pPr lvl="1"/>
            <a:endParaRPr lang="en-US" dirty="0"/>
          </a:p>
          <a:p>
            <a:r>
              <a:rPr lang="en-US" dirty="0"/>
              <a:t>No true “easy” way to determine a failure or if app is up and running</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a:t>This won’t catch pods that didn’t actually come online</a:t>
            </a:r>
          </a:p>
          <a:p>
            <a:pPr lvl="1"/>
            <a:endParaRPr lang="en-US" dirty="0"/>
          </a:p>
          <a:p>
            <a:endParaRPr lang="en-US" dirty="0"/>
          </a:p>
          <a:p>
            <a:endParaRPr lang="en-US" dirty="0"/>
          </a:p>
          <a:p>
            <a:pPr marL="457200" lvl="1" indent="0">
              <a:buNone/>
            </a:pPr>
            <a:endParaRPr lang="en-US" dirty="0"/>
          </a:p>
        </p:txBody>
      </p:sp>
      <p:pic>
        <p:nvPicPr>
          <p:cNvPr id="6" name="Content Placeholder 5" descr="A drawing of a cartoon character&#10;&#10;Description automatically generated">
            <a:extLst>
              <a:ext uri="{FF2B5EF4-FFF2-40B4-BE49-F238E27FC236}">
                <a16:creationId xmlns:a16="http://schemas.microsoft.com/office/drawing/2014/main" id="{1C489A6F-9BDC-45CB-A440-5FEE7BE73A27}"/>
              </a:ext>
            </a:extLst>
          </p:cNvPr>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838200" y="2021446"/>
            <a:ext cx="2643526" cy="3658068"/>
          </a:xfrm>
        </p:spPr>
      </p:pic>
      <p:sp>
        <p:nvSpPr>
          <p:cNvPr id="4" name="Title 3">
            <a:extLst>
              <a:ext uri="{FF2B5EF4-FFF2-40B4-BE49-F238E27FC236}">
                <a16:creationId xmlns:a16="http://schemas.microsoft.com/office/drawing/2014/main" id="{CC4199F5-B502-4FB7-BBF5-05F1199408AB}"/>
              </a:ext>
            </a:extLst>
          </p:cNvPr>
          <p:cNvSpPr>
            <a:spLocks noGrp="1"/>
          </p:cNvSpPr>
          <p:nvPr>
            <p:ph type="title"/>
          </p:nvPr>
        </p:nvSpPr>
        <p:spPr/>
        <p:txBody>
          <a:bodyPr/>
          <a:lstStyle/>
          <a:p>
            <a:r>
              <a:rPr lang="en-US" dirty="0"/>
              <a:t>What is Jenkins?</a:t>
            </a:r>
          </a:p>
        </p:txBody>
      </p:sp>
    </p:spTree>
    <p:extLst>
      <p:ext uri="{BB962C8B-B14F-4D97-AF65-F5344CB8AC3E}">
        <p14:creationId xmlns:p14="http://schemas.microsoft.com/office/powerpoint/2010/main" val="9414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0BF-2D00-45E1-B9E2-933D547AE798}"/>
              </a:ext>
            </a:extLst>
          </p:cNvPr>
          <p:cNvSpPr>
            <a:spLocks noGrp="1"/>
          </p:cNvSpPr>
          <p:nvPr>
            <p:ph type="title"/>
          </p:nvPr>
        </p:nvSpPr>
        <p:spPr/>
        <p:txBody>
          <a:bodyPr>
            <a:normAutofit/>
          </a:bodyPr>
          <a:lstStyle/>
          <a:p>
            <a:r>
              <a:rPr lang="en-US" sz="3200" dirty="0"/>
              <a:t>What we will accomplish today</a:t>
            </a:r>
          </a:p>
        </p:txBody>
      </p:sp>
      <p:sp>
        <p:nvSpPr>
          <p:cNvPr id="3" name="Text Placeholder 2">
            <a:extLst>
              <a:ext uri="{FF2B5EF4-FFF2-40B4-BE49-F238E27FC236}">
                <a16:creationId xmlns:a16="http://schemas.microsoft.com/office/drawing/2014/main" id="{487190A2-E9D8-4188-8A75-770B4557D824}"/>
              </a:ext>
            </a:extLst>
          </p:cNvPr>
          <p:cNvSpPr>
            <a:spLocks noGrp="1"/>
          </p:cNvSpPr>
          <p:nvPr>
            <p:ph idx="1"/>
          </p:nvPr>
        </p:nvSpPr>
        <p:spPr>
          <a:xfrm>
            <a:off x="838199" y="1371600"/>
            <a:ext cx="11058939" cy="5039139"/>
          </a:xfrm>
        </p:spPr>
        <p:txBody>
          <a:bodyPr>
            <a:normAutofit fontScale="77500" lnSpcReduction="20000"/>
          </a:bodyPr>
          <a:lstStyle/>
          <a:p>
            <a:r>
              <a:rPr lang="en-US" sz="3600" dirty="0"/>
              <a:t>Deploy a Google Kubernetes Engine (GKE) cluster with :</a:t>
            </a:r>
          </a:p>
          <a:p>
            <a:pPr lvl="1"/>
            <a:r>
              <a:rPr lang="en-US" sz="2900" dirty="0"/>
              <a:t>Dynatrace </a:t>
            </a:r>
            <a:r>
              <a:rPr lang="en-US" sz="2900" dirty="0" err="1"/>
              <a:t>OneAgent</a:t>
            </a:r>
            <a:r>
              <a:rPr lang="en-US" sz="2900" dirty="0"/>
              <a:t> Operator</a:t>
            </a:r>
          </a:p>
          <a:p>
            <a:pPr lvl="1"/>
            <a:r>
              <a:rPr lang="en-US" sz="2900" dirty="0"/>
              <a:t>Sample microservices application (Sock Shop)</a:t>
            </a:r>
          </a:p>
          <a:p>
            <a:r>
              <a:rPr lang="en-US" sz="3600" dirty="0"/>
              <a:t>Leverage Kubernetes labels to create Management Zones and Service naming rules</a:t>
            </a:r>
          </a:p>
          <a:p>
            <a:r>
              <a:rPr lang="en-US" sz="3600" dirty="0"/>
              <a:t>Set up Jenkins on Kubernetes and </a:t>
            </a:r>
            <a:r>
              <a:rPr lang="en-US" sz="3400" dirty="0"/>
              <a:t>import a pipeline</a:t>
            </a:r>
          </a:p>
          <a:p>
            <a:r>
              <a:rPr lang="en-US" sz="3600" dirty="0"/>
              <a:t>Configure Dynatrace integration with Jenkins</a:t>
            </a:r>
          </a:p>
          <a:p>
            <a:r>
              <a:rPr lang="en-US" sz="3600" dirty="0"/>
              <a:t>Deploy different code builds and test their performance</a:t>
            </a:r>
          </a:p>
          <a:p>
            <a:pPr lvl="1"/>
            <a:r>
              <a:rPr lang="en-US" sz="2600" dirty="0"/>
              <a:t>Automatically stop the pipeline if build does not meet performance signature</a:t>
            </a:r>
          </a:p>
          <a:p>
            <a:r>
              <a:rPr lang="en-US" sz="3600" dirty="0"/>
              <a:t>Integrate Dynatrace with Ansible Tower to perform auto-remediation</a:t>
            </a:r>
          </a:p>
        </p:txBody>
      </p:sp>
    </p:spTree>
    <p:extLst>
      <p:ext uri="{BB962C8B-B14F-4D97-AF65-F5344CB8AC3E}">
        <p14:creationId xmlns:p14="http://schemas.microsoft.com/office/powerpoint/2010/main" val="1336932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3FE3-6C20-4D0C-A8F4-2F6DDA6EACA6}"/>
              </a:ext>
            </a:extLst>
          </p:cNvPr>
          <p:cNvSpPr>
            <a:spLocks noGrp="1"/>
          </p:cNvSpPr>
          <p:nvPr>
            <p:ph type="title"/>
          </p:nvPr>
        </p:nvSpPr>
        <p:spPr/>
        <p:txBody>
          <a:bodyPr/>
          <a:lstStyle/>
          <a:p>
            <a:r>
              <a:rPr lang="en-US" dirty="0"/>
              <a:t>What our initial Pipeline for the carts service looks like</a:t>
            </a:r>
          </a:p>
        </p:txBody>
      </p:sp>
      <p:pic>
        <p:nvPicPr>
          <p:cNvPr id="4" name="Picture 3">
            <a:extLst>
              <a:ext uri="{FF2B5EF4-FFF2-40B4-BE49-F238E27FC236}">
                <a16:creationId xmlns:a16="http://schemas.microsoft.com/office/drawing/2014/main" id="{711F7216-7686-A142-8A1E-ADACC982256F}"/>
              </a:ext>
            </a:extLst>
          </p:cNvPr>
          <p:cNvPicPr>
            <a:picLocks noChangeAspect="1"/>
          </p:cNvPicPr>
          <p:nvPr/>
        </p:nvPicPr>
        <p:blipFill>
          <a:blip r:embed="rId2"/>
          <a:stretch>
            <a:fillRect/>
          </a:stretch>
        </p:blipFill>
        <p:spPr>
          <a:xfrm>
            <a:off x="397099" y="1998905"/>
            <a:ext cx="11361170" cy="2715970"/>
          </a:xfrm>
          <a:prstGeom prst="rect">
            <a:avLst/>
          </a:prstGeom>
        </p:spPr>
      </p:pic>
    </p:spTree>
    <p:extLst>
      <p:ext uri="{BB962C8B-B14F-4D97-AF65-F5344CB8AC3E}">
        <p14:creationId xmlns:p14="http://schemas.microsoft.com/office/powerpoint/2010/main" val="3050691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623-40BA-46B0-ACB5-05F3FE8A481A}"/>
              </a:ext>
            </a:extLst>
          </p:cNvPr>
          <p:cNvSpPr>
            <a:spLocks noGrp="1"/>
          </p:cNvSpPr>
          <p:nvPr>
            <p:ph type="title"/>
          </p:nvPr>
        </p:nvSpPr>
        <p:spPr/>
        <p:txBody>
          <a:bodyPr/>
          <a:lstStyle/>
          <a:p>
            <a:r>
              <a:rPr lang="en-US" dirty="0"/>
              <a:t>Jenkins Setup</a:t>
            </a:r>
          </a:p>
        </p:txBody>
      </p:sp>
      <p:sp>
        <p:nvSpPr>
          <p:cNvPr id="3" name="Text Placeholder 2">
            <a:extLst>
              <a:ext uri="{FF2B5EF4-FFF2-40B4-BE49-F238E27FC236}">
                <a16:creationId xmlns:a16="http://schemas.microsoft.com/office/drawing/2014/main" id="{241E1E88-BBA9-4327-8C81-1D3D80C1E02B}"/>
              </a:ext>
            </a:extLst>
          </p:cNvPr>
          <p:cNvSpPr>
            <a:spLocks noGrp="1"/>
          </p:cNvSpPr>
          <p:nvPr>
            <p:ph type="body" sz="quarter" idx="10"/>
          </p:nvPr>
        </p:nvSpPr>
        <p:spPr/>
        <p:txBody>
          <a:bodyPr/>
          <a:lstStyle/>
          <a:p>
            <a:r>
              <a:rPr lang="en-US" dirty="0"/>
              <a:t>After Jenkins has successfully deployed, navigate to the Jenkins URL</a:t>
            </a:r>
          </a:p>
          <a:p>
            <a:r>
              <a:rPr lang="en-US" dirty="0"/>
              <a:t>Login with the previously provided username and password</a:t>
            </a:r>
            <a:endParaRPr lang="en-US" dirty="0">
              <a:sym typeface="Wingdings" panose="05000000000000000000" pitchFamily="2" charset="2"/>
            </a:endParaRPr>
          </a:p>
        </p:txBody>
      </p:sp>
      <p:pic>
        <p:nvPicPr>
          <p:cNvPr id="4" name="Picture 3">
            <a:extLst>
              <a:ext uri="{FF2B5EF4-FFF2-40B4-BE49-F238E27FC236}">
                <a16:creationId xmlns:a16="http://schemas.microsoft.com/office/drawing/2014/main" id="{198C0ED7-7C57-4F52-A50A-BED6355BBA7A}"/>
              </a:ext>
            </a:extLst>
          </p:cNvPr>
          <p:cNvPicPr>
            <a:picLocks noChangeAspect="1"/>
          </p:cNvPicPr>
          <p:nvPr/>
        </p:nvPicPr>
        <p:blipFill>
          <a:blip r:embed="rId2"/>
          <a:stretch>
            <a:fillRect/>
          </a:stretch>
        </p:blipFill>
        <p:spPr>
          <a:xfrm>
            <a:off x="0" y="2638425"/>
            <a:ext cx="12192000" cy="3355361"/>
          </a:xfrm>
          <a:prstGeom prst="rect">
            <a:avLst/>
          </a:prstGeom>
          <a:ln>
            <a:solidFill>
              <a:schemeClr val="tx1"/>
            </a:solidFill>
          </a:ln>
        </p:spPr>
      </p:pic>
    </p:spTree>
    <p:extLst>
      <p:ext uri="{BB962C8B-B14F-4D97-AF65-F5344CB8AC3E}">
        <p14:creationId xmlns:p14="http://schemas.microsoft.com/office/powerpoint/2010/main" val="480988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Disabling anomaly detection in dev (1)</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Dev and tests environments are not stable; load and testing conditions vary over time</a:t>
            </a:r>
          </a:p>
          <a:p>
            <a:r>
              <a:rPr lang="en-US" dirty="0"/>
              <a:t>Thus Dynatrace automated baselining and anomaly detections may not be a good fit in such environments.</a:t>
            </a:r>
          </a:p>
          <a:p>
            <a:pPr lvl="1"/>
            <a:r>
              <a:rPr lang="en-US" dirty="0"/>
              <a:t>we’ll see later mechanisms more suitable to validate builds in the delivery pipeline.</a:t>
            </a:r>
          </a:p>
          <a:p>
            <a:r>
              <a:rPr lang="en-US" dirty="0"/>
              <a:t>So, we will disable anomaly detection for the </a:t>
            </a:r>
            <a:r>
              <a:rPr lang="en-US" b="1" dirty="0"/>
              <a:t>carts </a:t>
            </a:r>
            <a:r>
              <a:rPr lang="en-US" b="1" dirty="0" err="1"/>
              <a:t>ItemsController</a:t>
            </a:r>
            <a:r>
              <a:rPr lang="en-US" dirty="0"/>
              <a:t> service in the </a:t>
            </a:r>
            <a:r>
              <a:rPr lang="en-US" b="1" dirty="0"/>
              <a:t>dev</a:t>
            </a:r>
            <a:r>
              <a:rPr lang="en-US" dirty="0"/>
              <a:t> namespace</a:t>
            </a:r>
          </a:p>
          <a:p>
            <a:r>
              <a:rPr lang="en-US" dirty="0"/>
              <a:t>In the </a:t>
            </a:r>
            <a:r>
              <a:rPr lang="en-US" b="1" dirty="0"/>
              <a:t>Transactions and Services</a:t>
            </a:r>
            <a:r>
              <a:rPr lang="en-US" dirty="0"/>
              <a:t> view, drill down to the </a:t>
            </a:r>
            <a:r>
              <a:rPr lang="en-US" b="1" dirty="0"/>
              <a:t>dev carts </a:t>
            </a:r>
            <a:r>
              <a:rPr lang="en-US" b="1" dirty="0" err="1"/>
              <a:t>ItemsController</a:t>
            </a:r>
            <a:r>
              <a:rPr lang="en-US" dirty="0"/>
              <a:t> service</a:t>
            </a:r>
          </a:p>
          <a:p>
            <a:r>
              <a:rPr lang="en-US" dirty="0"/>
              <a:t>Click on the ellipsis (…) button and then Edit</a:t>
            </a:r>
          </a:p>
        </p:txBody>
      </p:sp>
      <p:pic>
        <p:nvPicPr>
          <p:cNvPr id="6" name="Picture 5">
            <a:extLst>
              <a:ext uri="{FF2B5EF4-FFF2-40B4-BE49-F238E27FC236}">
                <a16:creationId xmlns:a16="http://schemas.microsoft.com/office/drawing/2014/main" id="{FD2EA232-26B2-EB47-935D-B8E12270F9D1}"/>
              </a:ext>
            </a:extLst>
          </p:cNvPr>
          <p:cNvPicPr>
            <a:picLocks noChangeAspect="1"/>
          </p:cNvPicPr>
          <p:nvPr/>
        </p:nvPicPr>
        <p:blipFill>
          <a:blip r:embed="rId2"/>
          <a:stretch>
            <a:fillRect/>
          </a:stretch>
        </p:blipFill>
        <p:spPr>
          <a:xfrm>
            <a:off x="6668902" y="4476411"/>
            <a:ext cx="4483100" cy="2184400"/>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A01B1BDA-E3E9-7446-9F0D-183282695176}"/>
              </a:ext>
            </a:extLst>
          </p:cNvPr>
          <p:cNvPicPr>
            <a:picLocks noChangeAspect="1"/>
          </p:cNvPicPr>
          <p:nvPr/>
        </p:nvPicPr>
        <p:blipFill>
          <a:blip r:embed="rId3"/>
          <a:stretch>
            <a:fillRect/>
          </a:stretch>
        </p:blipFill>
        <p:spPr>
          <a:xfrm>
            <a:off x="1371436" y="4521200"/>
            <a:ext cx="4584288" cy="2214298"/>
          </a:xfrm>
          <a:prstGeom prst="rect">
            <a:avLst/>
          </a:prstGeom>
          <a:ln>
            <a:solidFill>
              <a:schemeClr val="bg2">
                <a:lumMod val="50000"/>
              </a:schemeClr>
            </a:solidFill>
          </a:ln>
        </p:spPr>
      </p:pic>
    </p:spTree>
    <p:extLst>
      <p:ext uri="{BB962C8B-B14F-4D97-AF65-F5344CB8AC3E}">
        <p14:creationId xmlns:p14="http://schemas.microsoft.com/office/powerpoint/2010/main" val="2844004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Disabling anomaly detection in dev (2)</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4149225" cy="3725333"/>
          </a:xfrm>
        </p:spPr>
        <p:txBody>
          <a:bodyPr>
            <a:normAutofit/>
          </a:bodyPr>
          <a:lstStyle/>
          <a:p>
            <a:r>
              <a:rPr lang="en-US" dirty="0"/>
              <a:t>Go to </a:t>
            </a:r>
            <a:r>
              <a:rPr lang="en-US" b="1" dirty="0"/>
              <a:t>Anomaly detection</a:t>
            </a:r>
          </a:p>
          <a:p>
            <a:r>
              <a:rPr lang="en-US" dirty="0"/>
              <a:t>Switch off:</a:t>
            </a:r>
          </a:p>
          <a:p>
            <a:pPr lvl="1"/>
            <a:r>
              <a:rPr lang="en-US" dirty="0"/>
              <a:t> </a:t>
            </a:r>
            <a:r>
              <a:rPr lang="en-US" b="1" dirty="0"/>
              <a:t>Use global anomaly detection settings (1)</a:t>
            </a:r>
          </a:p>
          <a:p>
            <a:pPr lvl="1"/>
            <a:r>
              <a:rPr lang="en-US" b="1" dirty="0"/>
              <a:t>Detect response time degradations (2)</a:t>
            </a:r>
          </a:p>
          <a:p>
            <a:pPr lvl="1"/>
            <a:r>
              <a:rPr lang="en-US" b="1" dirty="0"/>
              <a:t>Detect increases in failure rate (3)</a:t>
            </a:r>
          </a:p>
        </p:txBody>
      </p:sp>
      <p:pic>
        <p:nvPicPr>
          <p:cNvPr id="5" name="Picture 4">
            <a:extLst>
              <a:ext uri="{FF2B5EF4-FFF2-40B4-BE49-F238E27FC236}">
                <a16:creationId xmlns:a16="http://schemas.microsoft.com/office/drawing/2014/main" id="{3E57ACD8-9080-7D47-B432-B391DB9440C9}"/>
              </a:ext>
            </a:extLst>
          </p:cNvPr>
          <p:cNvPicPr>
            <a:picLocks noChangeAspect="1"/>
          </p:cNvPicPr>
          <p:nvPr/>
        </p:nvPicPr>
        <p:blipFill>
          <a:blip r:embed="rId2"/>
          <a:stretch>
            <a:fillRect/>
          </a:stretch>
        </p:blipFill>
        <p:spPr>
          <a:xfrm>
            <a:off x="4987424" y="1524000"/>
            <a:ext cx="6933641" cy="4139641"/>
          </a:xfrm>
          <a:prstGeom prst="rect">
            <a:avLst/>
          </a:prstGeom>
        </p:spPr>
      </p:pic>
    </p:spTree>
    <p:extLst>
      <p:ext uri="{BB962C8B-B14F-4D97-AF65-F5344CB8AC3E}">
        <p14:creationId xmlns:p14="http://schemas.microsoft.com/office/powerpoint/2010/main" val="3280781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3190-3E03-45B4-A181-4DC151CDEDF7}"/>
              </a:ext>
            </a:extLst>
          </p:cNvPr>
          <p:cNvSpPr>
            <a:spLocks noGrp="1"/>
          </p:cNvSpPr>
          <p:nvPr>
            <p:ph type="title"/>
          </p:nvPr>
        </p:nvSpPr>
        <p:spPr/>
        <p:txBody>
          <a:bodyPr/>
          <a:lstStyle/>
          <a:p>
            <a:r>
              <a:rPr lang="en-US" dirty="0"/>
              <a:t>Let’s now deploy a new build</a:t>
            </a:r>
          </a:p>
        </p:txBody>
      </p:sp>
      <p:sp>
        <p:nvSpPr>
          <p:cNvPr id="3" name="Text Placeholder 2">
            <a:extLst>
              <a:ext uri="{FF2B5EF4-FFF2-40B4-BE49-F238E27FC236}">
                <a16:creationId xmlns:a16="http://schemas.microsoft.com/office/drawing/2014/main" id="{F0D764A6-3033-4659-9A0A-0B71A14253E3}"/>
              </a:ext>
            </a:extLst>
          </p:cNvPr>
          <p:cNvSpPr>
            <a:spLocks noGrp="1"/>
          </p:cNvSpPr>
          <p:nvPr>
            <p:ph type="body" sz="quarter" idx="10"/>
          </p:nvPr>
        </p:nvSpPr>
        <p:spPr>
          <a:xfrm>
            <a:off x="838200" y="887650"/>
            <a:ext cx="10515600" cy="1522424"/>
          </a:xfrm>
        </p:spPr>
        <p:txBody>
          <a:bodyPr>
            <a:normAutofit/>
          </a:bodyPr>
          <a:lstStyle/>
          <a:p>
            <a:endParaRPr lang="en-US" dirty="0"/>
          </a:p>
          <a:p>
            <a:r>
              <a:rPr lang="en-US" dirty="0"/>
              <a:t>We currently have build One running (when we deployed the environment)</a:t>
            </a:r>
          </a:p>
          <a:p>
            <a:r>
              <a:rPr lang="en-US" dirty="0"/>
              <a:t>The team has been working on a new build (build Two) that is ready to go through our pipeline.</a:t>
            </a:r>
          </a:p>
          <a:p>
            <a:endParaRPr lang="en-US" dirty="0"/>
          </a:p>
          <a:p>
            <a:pPr marL="0" indent="0">
              <a:buNone/>
            </a:pPr>
            <a:endParaRPr lang="en-US" dirty="0"/>
          </a:p>
          <a:p>
            <a:endParaRPr lang="en-US" dirty="0"/>
          </a:p>
        </p:txBody>
      </p:sp>
      <p:pic>
        <p:nvPicPr>
          <p:cNvPr id="14" name="Picture 13">
            <a:extLst>
              <a:ext uri="{FF2B5EF4-FFF2-40B4-BE49-F238E27FC236}">
                <a16:creationId xmlns:a16="http://schemas.microsoft.com/office/drawing/2014/main" id="{B2BD076C-C75D-714C-BAD3-0E83C9C6D1EA}"/>
              </a:ext>
            </a:extLst>
          </p:cNvPr>
          <p:cNvPicPr>
            <a:picLocks noChangeAspect="1"/>
          </p:cNvPicPr>
          <p:nvPr/>
        </p:nvPicPr>
        <p:blipFill>
          <a:blip r:embed="rId2"/>
          <a:stretch>
            <a:fillRect/>
          </a:stretch>
        </p:blipFill>
        <p:spPr>
          <a:xfrm>
            <a:off x="2508584" y="2712625"/>
            <a:ext cx="6877050" cy="3790950"/>
          </a:xfrm>
          <a:prstGeom prst="rect">
            <a:avLst/>
          </a:prstGeom>
        </p:spPr>
      </p:pic>
      <p:sp>
        <p:nvSpPr>
          <p:cNvPr id="15" name="Arrow: Left 4">
            <a:extLst>
              <a:ext uri="{FF2B5EF4-FFF2-40B4-BE49-F238E27FC236}">
                <a16:creationId xmlns:a16="http://schemas.microsoft.com/office/drawing/2014/main" id="{A32A3349-7AE8-C94E-8F29-B0698C8EAF86}"/>
              </a:ext>
            </a:extLst>
          </p:cNvPr>
          <p:cNvSpPr/>
          <p:nvPr/>
        </p:nvSpPr>
        <p:spPr>
          <a:xfrm>
            <a:off x="6801853" y="4608100"/>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“Two” and Build</a:t>
            </a:r>
          </a:p>
        </p:txBody>
      </p:sp>
    </p:spTree>
    <p:extLst>
      <p:ext uri="{BB962C8B-B14F-4D97-AF65-F5344CB8AC3E}">
        <p14:creationId xmlns:p14="http://schemas.microsoft.com/office/powerpoint/2010/main" val="1182048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If all goes well…</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p:txBody>
          <a:bodyPr/>
          <a:lstStyle/>
          <a:p>
            <a:r>
              <a:rPr lang="en-US" dirty="0"/>
              <a:t>The pipeline should run successfully (Note: this will take about 15 minutes)</a:t>
            </a:r>
          </a:p>
        </p:txBody>
      </p:sp>
      <p:pic>
        <p:nvPicPr>
          <p:cNvPr id="7" name="Picture 6">
            <a:extLst>
              <a:ext uri="{FF2B5EF4-FFF2-40B4-BE49-F238E27FC236}">
                <a16:creationId xmlns:a16="http://schemas.microsoft.com/office/drawing/2014/main" id="{7320E33C-DCD9-BA43-9473-340F042EBA80}"/>
              </a:ext>
            </a:extLst>
          </p:cNvPr>
          <p:cNvPicPr>
            <a:picLocks noChangeAspect="1"/>
          </p:cNvPicPr>
          <p:nvPr/>
        </p:nvPicPr>
        <p:blipFill>
          <a:blip r:embed="rId2"/>
          <a:stretch>
            <a:fillRect/>
          </a:stretch>
        </p:blipFill>
        <p:spPr>
          <a:xfrm>
            <a:off x="225648" y="2317750"/>
            <a:ext cx="11740704" cy="2806700"/>
          </a:xfrm>
          <a:prstGeom prst="rect">
            <a:avLst/>
          </a:prstGeom>
        </p:spPr>
      </p:pic>
    </p:spTree>
    <p:extLst>
      <p:ext uri="{BB962C8B-B14F-4D97-AF65-F5344CB8AC3E}">
        <p14:creationId xmlns:p14="http://schemas.microsoft.com/office/powerpoint/2010/main" val="3653912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But is this really the case?</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a:xfrm>
            <a:off x="838200" y="1481136"/>
            <a:ext cx="10515600" cy="5011738"/>
          </a:xfrm>
        </p:spPr>
        <p:txBody>
          <a:bodyPr/>
          <a:lstStyle/>
          <a:p>
            <a:r>
              <a:rPr lang="en-US" dirty="0"/>
              <a:t>Dynatrace detected a problem related to the cart service in production</a:t>
            </a:r>
          </a:p>
          <a:p>
            <a:r>
              <a:rPr lang="en-US" dirty="0"/>
              <a:t>How that build managed to get deployed in production?</a:t>
            </a:r>
          </a:p>
          <a:p>
            <a:r>
              <a:rPr lang="en-US" dirty="0"/>
              <a:t>How do we know when that build was deployed in production? When was it tested in dev?</a:t>
            </a:r>
          </a:p>
          <a:p>
            <a:pPr lvl="1"/>
            <a:r>
              <a:rPr lang="en-US" dirty="0"/>
              <a:t>Jenkins has this information, but we need it in Dynatrace too </a:t>
            </a:r>
          </a:p>
        </p:txBody>
      </p:sp>
      <p:pic>
        <p:nvPicPr>
          <p:cNvPr id="5" name="Picture 4">
            <a:extLst>
              <a:ext uri="{FF2B5EF4-FFF2-40B4-BE49-F238E27FC236}">
                <a16:creationId xmlns:a16="http://schemas.microsoft.com/office/drawing/2014/main" id="{A1D4CCF6-DE5A-CB4E-9F57-F67CEE787932}"/>
              </a:ext>
            </a:extLst>
          </p:cNvPr>
          <p:cNvPicPr>
            <a:picLocks noChangeAspect="1"/>
          </p:cNvPicPr>
          <p:nvPr/>
        </p:nvPicPr>
        <p:blipFill>
          <a:blip r:embed="rId3"/>
          <a:stretch>
            <a:fillRect/>
          </a:stretch>
        </p:blipFill>
        <p:spPr>
          <a:xfrm>
            <a:off x="2028825" y="3429000"/>
            <a:ext cx="6831012" cy="3215830"/>
          </a:xfrm>
          <a:prstGeom prst="rect">
            <a:avLst/>
          </a:prstGeom>
        </p:spPr>
      </p:pic>
    </p:spTree>
    <p:extLst>
      <p:ext uri="{BB962C8B-B14F-4D97-AF65-F5344CB8AC3E}">
        <p14:creationId xmlns:p14="http://schemas.microsoft.com/office/powerpoint/2010/main" val="2095155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What is missing?</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a:xfrm>
            <a:off x="838199" y="1481136"/>
            <a:ext cx="10734675" cy="4791077"/>
          </a:xfrm>
        </p:spPr>
        <p:txBody>
          <a:bodyPr/>
          <a:lstStyle/>
          <a:p>
            <a:r>
              <a:rPr lang="en-US" dirty="0"/>
              <a:t>We have an automated delivery and deployment pipeline</a:t>
            </a:r>
          </a:p>
          <a:p>
            <a:r>
              <a:rPr lang="en-US" dirty="0"/>
              <a:t>We have monitoring of the pipeline, including the performance testing</a:t>
            </a:r>
          </a:p>
          <a:p>
            <a:r>
              <a:rPr lang="en-US" dirty="0"/>
              <a:t>BUT we need someone to: </a:t>
            </a:r>
          </a:p>
          <a:p>
            <a:pPr lvl="1"/>
            <a:r>
              <a:rPr lang="en-US" dirty="0"/>
              <a:t>take a look at the tests results</a:t>
            </a:r>
          </a:p>
          <a:p>
            <a:pPr lvl="1"/>
            <a:r>
              <a:rPr lang="en-US" dirty="0"/>
              <a:t>make an assessment</a:t>
            </a:r>
          </a:p>
          <a:p>
            <a:pPr lvl="1"/>
            <a:r>
              <a:rPr lang="en-US" dirty="0"/>
              <a:t>manually stop the build</a:t>
            </a:r>
          </a:p>
          <a:p>
            <a:r>
              <a:rPr lang="en-US" dirty="0"/>
              <a:t>Continuous delivery : we need this to be automated</a:t>
            </a:r>
          </a:p>
          <a:p>
            <a:r>
              <a:rPr lang="en-US" dirty="0"/>
              <a:t>Answer : Monitoring-as-code (performance signature) check as a Quality Gate integrated in our pipeline</a:t>
            </a:r>
          </a:p>
          <a:p>
            <a:pPr lvl="1"/>
            <a:r>
              <a:rPr lang="en-US" dirty="0"/>
              <a:t>If test results don’t comply, stop the build automatically</a:t>
            </a:r>
          </a:p>
          <a:p>
            <a:r>
              <a:rPr lang="en-US" dirty="0"/>
              <a:t>Also : have Jenkins notifies Dynatrace when builds are deployed throughout different stages (dev, prod)</a:t>
            </a:r>
          </a:p>
        </p:txBody>
      </p:sp>
    </p:spTree>
    <p:extLst>
      <p:ext uri="{BB962C8B-B14F-4D97-AF65-F5344CB8AC3E}">
        <p14:creationId xmlns:p14="http://schemas.microsoft.com/office/powerpoint/2010/main" val="304198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Shift-Left &amp; Shift-Right : </a:t>
            </a:r>
            <a:br>
              <a:rPr lang="en-US" dirty="0"/>
            </a:br>
            <a:r>
              <a:rPr lang="en-US" dirty="0"/>
              <a:t>Jenkins-Dynatrace integration</a:t>
            </a:r>
          </a:p>
        </p:txBody>
      </p:sp>
    </p:spTree>
    <p:extLst>
      <p:ext uri="{BB962C8B-B14F-4D97-AF65-F5344CB8AC3E}">
        <p14:creationId xmlns:p14="http://schemas.microsoft.com/office/powerpoint/2010/main" val="2986266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3AC9-40C0-41C7-A61F-B2CE9B22E360}"/>
              </a:ext>
            </a:extLst>
          </p:cNvPr>
          <p:cNvSpPr>
            <a:spLocks noGrp="1"/>
          </p:cNvSpPr>
          <p:nvPr>
            <p:ph type="title"/>
          </p:nvPr>
        </p:nvSpPr>
        <p:spPr/>
        <p:txBody>
          <a:bodyPr/>
          <a:lstStyle/>
          <a:p>
            <a:r>
              <a:rPr lang="en-US" dirty="0"/>
              <a:t>Dynatrace Integration</a:t>
            </a:r>
          </a:p>
        </p:txBody>
      </p:sp>
      <p:sp>
        <p:nvSpPr>
          <p:cNvPr id="3" name="Text Placeholder 2">
            <a:extLst>
              <a:ext uri="{FF2B5EF4-FFF2-40B4-BE49-F238E27FC236}">
                <a16:creationId xmlns:a16="http://schemas.microsoft.com/office/drawing/2014/main" id="{C4C2D60A-0932-4D0B-97F6-527B80ADEE44}"/>
              </a:ext>
            </a:extLst>
          </p:cNvPr>
          <p:cNvSpPr>
            <a:spLocks noGrp="1"/>
          </p:cNvSpPr>
          <p:nvPr>
            <p:ph type="body" sz="quarter" idx="10"/>
          </p:nvPr>
        </p:nvSpPr>
        <p:spPr/>
        <p:txBody>
          <a:bodyPr/>
          <a:lstStyle/>
          <a:p>
            <a:r>
              <a:rPr lang="en-US" dirty="0"/>
              <a:t>Blog post: </a:t>
            </a:r>
            <a:r>
              <a:rPr lang="en-US" dirty="0">
                <a:hlinkClick r:id="rId2"/>
              </a:rPr>
              <a:t>https://www.dynatrace.com/news/blog/shift-left-in-jenkins-how-to-implement-performance-signature-with-dynatrace/</a:t>
            </a:r>
            <a:r>
              <a:rPr lang="en-US" dirty="0"/>
              <a:t> </a:t>
            </a:r>
          </a:p>
          <a:p>
            <a:r>
              <a:rPr lang="en-US" dirty="0"/>
              <a:t>Integration via the Dynatrace APIs (Timeseries and Events)</a:t>
            </a:r>
          </a:p>
          <a:p>
            <a:r>
              <a:rPr lang="en-US" dirty="0"/>
              <a:t>Based on a Performance Signature of a release (</a:t>
            </a:r>
            <a:r>
              <a:rPr lang="en-US" dirty="0" err="1"/>
              <a:t>monspec</a:t>
            </a:r>
            <a:r>
              <a:rPr lang="en-US" dirty="0"/>
              <a:t>)</a:t>
            </a:r>
          </a:p>
        </p:txBody>
      </p:sp>
      <p:pic>
        <p:nvPicPr>
          <p:cNvPr id="5" name="Picture 4">
            <a:extLst>
              <a:ext uri="{FF2B5EF4-FFF2-40B4-BE49-F238E27FC236}">
                <a16:creationId xmlns:a16="http://schemas.microsoft.com/office/drawing/2014/main" id="{BE713E0D-7F74-48C7-8606-6B41FB5117D8}"/>
              </a:ext>
            </a:extLst>
          </p:cNvPr>
          <p:cNvPicPr>
            <a:picLocks noChangeAspect="1"/>
          </p:cNvPicPr>
          <p:nvPr/>
        </p:nvPicPr>
        <p:blipFill>
          <a:blip r:embed="rId3"/>
          <a:stretch>
            <a:fillRect/>
          </a:stretch>
        </p:blipFill>
        <p:spPr>
          <a:xfrm>
            <a:off x="3001879" y="3962167"/>
            <a:ext cx="5684921" cy="2876299"/>
          </a:xfrm>
          <a:prstGeom prst="rect">
            <a:avLst/>
          </a:prstGeom>
        </p:spPr>
      </p:pic>
    </p:spTree>
    <p:extLst>
      <p:ext uri="{BB962C8B-B14F-4D97-AF65-F5344CB8AC3E}">
        <p14:creationId xmlns:p14="http://schemas.microsoft.com/office/powerpoint/2010/main" val="176421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Cloud">
            <a:extLst>
              <a:ext uri="{FF2B5EF4-FFF2-40B4-BE49-F238E27FC236}">
                <a16:creationId xmlns:a16="http://schemas.microsoft.com/office/drawing/2014/main" id="{4C212733-974F-5041-939F-84AD137A475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639" t="22723" r="4667" b="24187"/>
          <a:stretch/>
        </p:blipFill>
        <p:spPr>
          <a:xfrm>
            <a:off x="2724415" y="230624"/>
            <a:ext cx="9344080" cy="6328800"/>
          </a:xfrm>
          <a:prstGeom prst="rect">
            <a:avLst/>
          </a:prstGeom>
        </p:spPr>
      </p:pic>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dirty="0"/>
              <a:t>Workshop Setup</a:t>
            </a:r>
          </a:p>
        </p:txBody>
      </p:sp>
      <p:pic>
        <p:nvPicPr>
          <p:cNvPr id="7" name="Graphic 6" descr="Laptop">
            <a:extLst>
              <a:ext uri="{FF2B5EF4-FFF2-40B4-BE49-F238E27FC236}">
                <a16:creationId xmlns:a16="http://schemas.microsoft.com/office/drawing/2014/main" id="{1EE413B2-5293-964E-B360-1DA7F58A92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597" y="3532011"/>
            <a:ext cx="618355" cy="618355"/>
          </a:xfrm>
          <a:prstGeom prst="rect">
            <a:avLst/>
          </a:prstGeom>
        </p:spPr>
      </p:pic>
      <p:pic>
        <p:nvPicPr>
          <p:cNvPr id="9" name="Graphic 8">
            <a:extLst>
              <a:ext uri="{FF2B5EF4-FFF2-40B4-BE49-F238E27FC236}">
                <a16:creationId xmlns:a16="http://schemas.microsoft.com/office/drawing/2014/main" id="{6567A5F3-2CD9-6342-A457-841BBEC48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7932" y="3442664"/>
            <a:ext cx="700957" cy="700957"/>
          </a:xfrm>
          <a:prstGeom prst="rect">
            <a:avLst/>
          </a:prstGeom>
        </p:spPr>
      </p:pic>
      <p:pic>
        <p:nvPicPr>
          <p:cNvPr id="10" name="Picture 9">
            <a:extLst>
              <a:ext uri="{FF2B5EF4-FFF2-40B4-BE49-F238E27FC236}">
                <a16:creationId xmlns:a16="http://schemas.microsoft.com/office/drawing/2014/main" id="{C04DA008-1872-214B-8F90-50DDA2FE58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6592" y="611869"/>
            <a:ext cx="1312381" cy="1312381"/>
          </a:xfrm>
          <a:prstGeom prst="rect">
            <a:avLst/>
          </a:prstGeom>
        </p:spPr>
      </p:pic>
      <p:sp>
        <p:nvSpPr>
          <p:cNvPr id="16" name="TextBox 15">
            <a:extLst>
              <a:ext uri="{FF2B5EF4-FFF2-40B4-BE49-F238E27FC236}">
                <a16:creationId xmlns:a16="http://schemas.microsoft.com/office/drawing/2014/main" id="{266C5FD9-B2D1-344F-ACDB-33B79119E65E}"/>
              </a:ext>
            </a:extLst>
          </p:cNvPr>
          <p:cNvSpPr txBox="1"/>
          <p:nvPr/>
        </p:nvSpPr>
        <p:spPr>
          <a:xfrm>
            <a:off x="6904295" y="6141367"/>
            <a:ext cx="951731" cy="270328"/>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GKE cluster</a:t>
            </a:r>
          </a:p>
        </p:txBody>
      </p:sp>
      <p:cxnSp>
        <p:nvCxnSpPr>
          <p:cNvPr id="17" name="Straight Arrow Connector 16">
            <a:extLst>
              <a:ext uri="{FF2B5EF4-FFF2-40B4-BE49-F238E27FC236}">
                <a16:creationId xmlns:a16="http://schemas.microsoft.com/office/drawing/2014/main" id="{BB32F83D-F39B-E94C-B77C-A1A6817A733E}"/>
              </a:ext>
            </a:extLst>
          </p:cNvPr>
          <p:cNvCxnSpPr>
            <a:cxnSpLocks/>
            <a:stCxn id="7" idx="3"/>
          </p:cNvCxnSpPr>
          <p:nvPr/>
        </p:nvCxnSpPr>
        <p:spPr>
          <a:xfrm>
            <a:off x="1295953" y="3841188"/>
            <a:ext cx="224734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A07155-C9E8-6E46-B9EE-6F26ACBE5567}"/>
              </a:ext>
            </a:extLst>
          </p:cNvPr>
          <p:cNvCxnSpPr>
            <a:cxnSpLocks/>
          </p:cNvCxnSpPr>
          <p:nvPr/>
        </p:nvCxnSpPr>
        <p:spPr>
          <a:xfrm>
            <a:off x="4631874" y="3862447"/>
            <a:ext cx="6058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51E4B7-DA6D-A349-A31A-7B537ADD434A}"/>
              </a:ext>
            </a:extLst>
          </p:cNvPr>
          <p:cNvCxnSpPr>
            <a:cxnSpLocks/>
            <a:stCxn id="27" idx="1"/>
          </p:cNvCxnSpPr>
          <p:nvPr/>
        </p:nvCxnSpPr>
        <p:spPr>
          <a:xfrm flipH="1">
            <a:off x="1200647" y="2501684"/>
            <a:ext cx="629516" cy="117747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251D77-BA64-6546-9577-FA44BFA89D80}"/>
              </a:ext>
            </a:extLst>
          </p:cNvPr>
          <p:cNvSpPr txBox="1"/>
          <p:nvPr/>
        </p:nvSpPr>
        <p:spPr>
          <a:xfrm>
            <a:off x="50244" y="4143621"/>
            <a:ext cx="2026941" cy="399355"/>
          </a:xfrm>
          <a:prstGeom prst="rect">
            <a:avLst/>
          </a:prstGeom>
          <a:noFill/>
        </p:spPr>
        <p:txBody>
          <a:bodyPr wrap="none" lIns="0" tIns="0" rIns="0" bIns="0" rtlCol="0">
            <a:normAutofit/>
          </a:bodyPr>
          <a:lstStyle/>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Every </a:t>
            </a:r>
            <a:r>
              <a:rPr lang="de-AT" sz="1000" b="1" dirty="0" err="1">
                <a:solidFill>
                  <a:srgbClr val="0F1419"/>
                </a:solidFill>
                <a:latin typeface="Bernina Sans" pitchFamily="2" charset="77"/>
                <a:ea typeface="Calibri Light" charset="0"/>
                <a:cs typeface="Calibri Light" charset="0"/>
              </a:rPr>
              <a:t>participant</a:t>
            </a:r>
            <a:endParaRPr lang="de-AT" sz="1000" b="1" dirty="0">
              <a:solidFill>
                <a:srgbClr val="0F1419"/>
              </a:solidFill>
              <a:latin typeface="Bernina Sans" pitchFamily="2" charset="77"/>
              <a:ea typeface="Calibri Light" charset="0"/>
              <a:cs typeface="Calibri Light" charset="0"/>
            </a:endParaRPr>
          </a:p>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On a laptop (or via CloudShell)</a:t>
            </a:r>
            <a:endParaRPr lang="en-US" sz="1000" b="1" dirty="0">
              <a:solidFill>
                <a:srgbClr val="0F1419"/>
              </a:solidFill>
              <a:latin typeface="Bernina Sans" pitchFamily="2" charset="77"/>
              <a:ea typeface="Calibri Light" charset="0"/>
              <a:cs typeface="Calibri Light" charset="0"/>
            </a:endParaRPr>
          </a:p>
        </p:txBody>
      </p:sp>
      <p:sp>
        <p:nvSpPr>
          <p:cNvPr id="25" name="TextBox 24">
            <a:extLst>
              <a:ext uri="{FF2B5EF4-FFF2-40B4-BE49-F238E27FC236}">
                <a16:creationId xmlns:a16="http://schemas.microsoft.com/office/drawing/2014/main" id="{64967D81-5C62-304D-A204-283E079D3D20}"/>
              </a:ext>
            </a:extLst>
          </p:cNvPr>
          <p:cNvSpPr txBox="1"/>
          <p:nvPr/>
        </p:nvSpPr>
        <p:spPr>
          <a:xfrm>
            <a:off x="8540943" y="5137414"/>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Jenkins </a:t>
            </a:r>
          </a:p>
        </p:txBody>
      </p:sp>
      <p:sp>
        <p:nvSpPr>
          <p:cNvPr id="26" name="TextBox 25">
            <a:extLst>
              <a:ext uri="{FF2B5EF4-FFF2-40B4-BE49-F238E27FC236}">
                <a16:creationId xmlns:a16="http://schemas.microsoft.com/office/drawing/2014/main" id="{FE86312D-5DD1-F740-9505-2A75CFE78F9C}"/>
              </a:ext>
            </a:extLst>
          </p:cNvPr>
          <p:cNvSpPr txBox="1"/>
          <p:nvPr/>
        </p:nvSpPr>
        <p:spPr>
          <a:xfrm>
            <a:off x="3600939" y="4163198"/>
            <a:ext cx="951731" cy="272845"/>
          </a:xfrm>
          <a:prstGeom prst="rect">
            <a:avLst/>
          </a:prstGeom>
          <a:noFill/>
        </p:spPr>
        <p:txBody>
          <a:bodyPr wrap="none" lIns="0" tIns="0" rIns="0" bIns="0" rtlCol="0">
            <a:normAutofit/>
          </a:bodyPr>
          <a:lstStyle/>
          <a:p>
            <a:pPr algn="ctr" defTabSz="914377">
              <a:lnSpc>
                <a:spcPct val="120000"/>
              </a:lnSpc>
              <a:defRPr/>
            </a:pPr>
            <a:r>
              <a:rPr lang="en-US" sz="1000" b="1" dirty="0" err="1">
                <a:solidFill>
                  <a:srgbClr val="0F1419"/>
                </a:solidFill>
                <a:latin typeface="Bernina Sans" pitchFamily="2" charset="77"/>
                <a:ea typeface="Calibri Light" charset="0"/>
                <a:cs typeface="Calibri Light" charset="0"/>
              </a:rPr>
              <a:t>kubectl</a:t>
            </a:r>
            <a:endParaRPr lang="en-US" sz="1000" b="1" dirty="0">
              <a:solidFill>
                <a:srgbClr val="0F1419"/>
              </a:solidFill>
              <a:latin typeface="Bernina Sans" pitchFamily="2" charset="77"/>
              <a:ea typeface="Calibri Light" charset="0"/>
              <a:cs typeface="Calibri Light" charset="0"/>
            </a:endParaRPr>
          </a:p>
        </p:txBody>
      </p:sp>
      <p:grpSp>
        <p:nvGrpSpPr>
          <p:cNvPr id="40" name="Group 39">
            <a:extLst>
              <a:ext uri="{FF2B5EF4-FFF2-40B4-BE49-F238E27FC236}">
                <a16:creationId xmlns:a16="http://schemas.microsoft.com/office/drawing/2014/main" id="{6E9885A6-43B0-3748-84A7-D9A51FBC5C76}"/>
              </a:ext>
            </a:extLst>
          </p:cNvPr>
          <p:cNvGrpSpPr/>
          <p:nvPr/>
        </p:nvGrpSpPr>
        <p:grpSpPr>
          <a:xfrm>
            <a:off x="1830163" y="1497835"/>
            <a:ext cx="951731" cy="1140271"/>
            <a:chOff x="3147526" y="571499"/>
            <a:chExt cx="951731" cy="1140271"/>
          </a:xfrm>
        </p:grpSpPr>
        <p:pic>
          <p:nvPicPr>
            <p:cNvPr id="21" name="Picture 20">
              <a:extLst>
                <a:ext uri="{FF2B5EF4-FFF2-40B4-BE49-F238E27FC236}">
                  <a16:creationId xmlns:a16="http://schemas.microsoft.com/office/drawing/2014/main" id="{FFEBB219-0EBE-714F-B170-FF3442178C2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166191" y="571499"/>
              <a:ext cx="914400" cy="914400"/>
            </a:xfrm>
            <a:prstGeom prst="rect">
              <a:avLst/>
            </a:prstGeom>
          </p:spPr>
        </p:pic>
        <p:sp>
          <p:nvSpPr>
            <p:cNvPr id="27" name="TextBox 26">
              <a:extLst>
                <a:ext uri="{FF2B5EF4-FFF2-40B4-BE49-F238E27FC236}">
                  <a16:creationId xmlns:a16="http://schemas.microsoft.com/office/drawing/2014/main" id="{5C76E6CD-6EF5-034F-9E38-6ED3AF3820CA}"/>
                </a:ext>
              </a:extLst>
            </p:cNvPr>
            <p:cNvSpPr txBox="1"/>
            <p:nvPr/>
          </p:nvSpPr>
          <p:spPr>
            <a:xfrm>
              <a:off x="3147526" y="1438925"/>
              <a:ext cx="951731" cy="272845"/>
            </a:xfrm>
            <a:prstGeom prst="rect">
              <a:avLst/>
            </a:prstGeom>
            <a:noFill/>
          </p:spPr>
          <p:txBody>
            <a:bodyPr wrap="none" lIns="0" tIns="0" rIns="0" bIns="0" rtlCol="0">
              <a:normAutofit/>
            </a:bodyPr>
            <a:lstStyle/>
            <a:p>
              <a:pPr algn="ctr" defTabSz="914377">
                <a:lnSpc>
                  <a:spcPct val="120000"/>
                </a:lnSpc>
                <a:defRPr/>
              </a:pPr>
              <a:r>
                <a:rPr lang="en-US" sz="800" b="1" dirty="0">
                  <a:solidFill>
                    <a:srgbClr val="0F1419"/>
                  </a:solidFill>
                  <a:latin typeface="Bernina Sans" pitchFamily="2" charset="77"/>
                  <a:ea typeface="Calibri Light" charset="0"/>
                  <a:cs typeface="Calibri Light" charset="0"/>
                </a:rPr>
                <a:t>GitHub Repository</a:t>
              </a:r>
            </a:p>
          </p:txBody>
        </p:sp>
      </p:grpSp>
      <p:sp>
        <p:nvSpPr>
          <p:cNvPr id="3" name="Rounded Rectangle 2">
            <a:extLst>
              <a:ext uri="{FF2B5EF4-FFF2-40B4-BE49-F238E27FC236}">
                <a16:creationId xmlns:a16="http://schemas.microsoft.com/office/drawing/2014/main" id="{B8C3C393-63DF-B440-A289-506453131439}"/>
              </a:ext>
            </a:extLst>
          </p:cNvPr>
          <p:cNvSpPr/>
          <p:nvPr/>
        </p:nvSpPr>
        <p:spPr>
          <a:xfrm>
            <a:off x="5333008" y="1880265"/>
            <a:ext cx="4341410" cy="418338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914377">
              <a:defRPr/>
            </a:pPr>
            <a:endParaRPr lang="en-US">
              <a:solidFill>
                <a:srgbClr val="0F1419"/>
              </a:solidFill>
              <a:latin typeface="Calibri" panose="020F0502020204030204"/>
            </a:endParaRPr>
          </a:p>
        </p:txBody>
      </p:sp>
      <p:cxnSp>
        <p:nvCxnSpPr>
          <p:cNvPr id="31" name="Straight Connector 30">
            <a:extLst>
              <a:ext uri="{FF2B5EF4-FFF2-40B4-BE49-F238E27FC236}">
                <a16:creationId xmlns:a16="http://schemas.microsoft.com/office/drawing/2014/main" id="{A9AF18E1-4A70-AE46-A990-17F53AF9559B}"/>
              </a:ext>
            </a:extLst>
          </p:cNvPr>
          <p:cNvCxnSpPr>
            <a:cxnSpLocks/>
          </p:cNvCxnSpPr>
          <p:nvPr/>
        </p:nvCxnSpPr>
        <p:spPr>
          <a:xfrm>
            <a:off x="5333013" y="5398863"/>
            <a:ext cx="4341405" cy="0"/>
          </a:xfrm>
          <a:prstGeom prst="line">
            <a:avLst/>
          </a:prstGeom>
          <a:ln>
            <a:solidFill>
              <a:srgbClr val="6140A3"/>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object, clock&#10;&#10;Description generated with very high confidence">
            <a:extLst>
              <a:ext uri="{FF2B5EF4-FFF2-40B4-BE49-F238E27FC236}">
                <a16:creationId xmlns:a16="http://schemas.microsoft.com/office/drawing/2014/main" id="{EBA73315-3C52-4A43-810D-3AF8DADFE398}"/>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708138" y="1797449"/>
            <a:ext cx="833571" cy="775221"/>
          </a:xfrm>
          <a:prstGeom prst="rect">
            <a:avLst/>
          </a:prstGeom>
        </p:spPr>
      </p:pic>
      <p:cxnSp>
        <p:nvCxnSpPr>
          <p:cNvPr id="36" name="Straight Arrow Connector 35">
            <a:extLst>
              <a:ext uri="{FF2B5EF4-FFF2-40B4-BE49-F238E27FC236}">
                <a16:creationId xmlns:a16="http://schemas.microsoft.com/office/drawing/2014/main" id="{8D160F37-5012-4354-B7CB-431C298ABDA5}"/>
              </a:ext>
            </a:extLst>
          </p:cNvPr>
          <p:cNvCxnSpPr>
            <a:cxnSpLocks/>
          </p:cNvCxnSpPr>
          <p:nvPr/>
        </p:nvCxnSpPr>
        <p:spPr>
          <a:xfrm flipV="1">
            <a:off x="9651705" y="2329577"/>
            <a:ext cx="998377" cy="76441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B9D728C-1A62-4E0A-82D0-C1C917AB31FB}"/>
              </a:ext>
            </a:extLst>
          </p:cNvPr>
          <p:cNvSpPr txBox="1"/>
          <p:nvPr/>
        </p:nvSpPr>
        <p:spPr>
          <a:xfrm rot="17962844">
            <a:off x="712910" y="2907627"/>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#2 Download Repo</a:t>
            </a:r>
          </a:p>
        </p:txBody>
      </p:sp>
      <p:pic>
        <p:nvPicPr>
          <p:cNvPr id="60" name="Graphic 59" descr="User">
            <a:extLst>
              <a:ext uri="{FF2B5EF4-FFF2-40B4-BE49-F238E27FC236}">
                <a16:creationId xmlns:a16="http://schemas.microsoft.com/office/drawing/2014/main" id="{B9825D06-152B-4F83-BC2A-E40F88C775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8377" y="3546266"/>
            <a:ext cx="531764" cy="531764"/>
          </a:xfrm>
          <a:prstGeom prst="rect">
            <a:avLst/>
          </a:prstGeom>
        </p:spPr>
      </p:pic>
      <p:grpSp>
        <p:nvGrpSpPr>
          <p:cNvPr id="56" name="Group 55">
            <a:extLst>
              <a:ext uri="{FF2B5EF4-FFF2-40B4-BE49-F238E27FC236}">
                <a16:creationId xmlns:a16="http://schemas.microsoft.com/office/drawing/2014/main" id="{0DCEBF23-9E10-4677-8A21-94BBD08D05BB}"/>
              </a:ext>
            </a:extLst>
          </p:cNvPr>
          <p:cNvGrpSpPr/>
          <p:nvPr/>
        </p:nvGrpSpPr>
        <p:grpSpPr>
          <a:xfrm>
            <a:off x="6082249" y="3937209"/>
            <a:ext cx="1065539" cy="1456397"/>
            <a:chOff x="5434719" y="4151393"/>
            <a:chExt cx="1065539" cy="1456397"/>
          </a:xfrm>
        </p:grpSpPr>
        <p:grpSp>
          <p:nvGrpSpPr>
            <p:cNvPr id="64" name="Group 63">
              <a:extLst>
                <a:ext uri="{FF2B5EF4-FFF2-40B4-BE49-F238E27FC236}">
                  <a16:creationId xmlns:a16="http://schemas.microsoft.com/office/drawing/2014/main" id="{BFF2E2D9-A067-44FA-B324-580F545F8750}"/>
                </a:ext>
              </a:extLst>
            </p:cNvPr>
            <p:cNvGrpSpPr/>
            <p:nvPr/>
          </p:nvGrpSpPr>
          <p:grpSpPr>
            <a:xfrm>
              <a:off x="5434719" y="4151393"/>
              <a:ext cx="1065539" cy="1456397"/>
              <a:chOff x="665134" y="5527046"/>
              <a:chExt cx="1065539" cy="1456397"/>
            </a:xfrm>
          </p:grpSpPr>
          <p:grpSp>
            <p:nvGrpSpPr>
              <p:cNvPr id="66" name="Group 65">
                <a:extLst>
                  <a:ext uri="{FF2B5EF4-FFF2-40B4-BE49-F238E27FC236}">
                    <a16:creationId xmlns:a16="http://schemas.microsoft.com/office/drawing/2014/main" id="{CD001D9D-2634-43E3-BB59-641187750A58}"/>
                  </a:ext>
                </a:extLst>
              </p:cNvPr>
              <p:cNvGrpSpPr/>
              <p:nvPr/>
            </p:nvGrpSpPr>
            <p:grpSpPr>
              <a:xfrm>
                <a:off x="665134" y="5527046"/>
                <a:ext cx="1065539" cy="1456397"/>
                <a:chOff x="1942788" y="5521525"/>
                <a:chExt cx="1065539" cy="1456397"/>
              </a:xfrm>
            </p:grpSpPr>
            <p:sp>
              <p:nvSpPr>
                <p:cNvPr id="67" name="Rectangle: Rounded Corners 66">
                  <a:extLst>
                    <a:ext uri="{FF2B5EF4-FFF2-40B4-BE49-F238E27FC236}">
                      <a16:creationId xmlns:a16="http://schemas.microsoft.com/office/drawing/2014/main" id="{028A3FF5-C0DA-4692-AFAC-29A49FDA9FFA}"/>
                    </a:ext>
                  </a:extLst>
                </p:cNvPr>
                <p:cNvSpPr/>
                <p:nvPr/>
              </p:nvSpPr>
              <p:spPr>
                <a:xfrm>
                  <a:off x="1942788" y="5524326"/>
                  <a:ext cx="1065539" cy="1133050"/>
                </a:xfrm>
                <a:prstGeom prst="roundRect">
                  <a:avLst/>
                </a:prstGeom>
                <a:solidFill>
                  <a:schemeClr val="bg2">
                    <a:lumMod val="9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69" name="Group 68">
                  <a:extLst>
                    <a:ext uri="{FF2B5EF4-FFF2-40B4-BE49-F238E27FC236}">
                      <a16:creationId xmlns:a16="http://schemas.microsoft.com/office/drawing/2014/main" id="{AC28F56B-FABA-44CF-8691-925D358A9B69}"/>
                    </a:ext>
                  </a:extLst>
                </p:cNvPr>
                <p:cNvGrpSpPr/>
                <p:nvPr/>
              </p:nvGrpSpPr>
              <p:grpSpPr>
                <a:xfrm>
                  <a:off x="2013936" y="5521525"/>
                  <a:ext cx="951730" cy="1456397"/>
                  <a:chOff x="7511206" y="3752934"/>
                  <a:chExt cx="1224495" cy="1823844"/>
                </a:xfrm>
              </p:grpSpPr>
              <p:pic>
                <p:nvPicPr>
                  <p:cNvPr id="70" name="Picture 69">
                    <a:extLst>
                      <a:ext uri="{FF2B5EF4-FFF2-40B4-BE49-F238E27FC236}">
                        <a16:creationId xmlns:a16="http://schemas.microsoft.com/office/drawing/2014/main" id="{72FA77FA-EA4F-4401-9B74-6A7D4898663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53561" y="3752934"/>
                    <a:ext cx="1120879" cy="1090996"/>
                  </a:xfrm>
                  <a:prstGeom prst="rect">
                    <a:avLst/>
                  </a:prstGeom>
                </p:spPr>
              </p:pic>
              <p:sp>
                <p:nvSpPr>
                  <p:cNvPr id="71" name="TextBox 70">
                    <a:extLst>
                      <a:ext uri="{FF2B5EF4-FFF2-40B4-BE49-F238E27FC236}">
                        <a16:creationId xmlns:a16="http://schemas.microsoft.com/office/drawing/2014/main" id="{722D28D7-96CE-4D2B-87CC-1D7BD3CB0383}"/>
                      </a:ext>
                    </a:extLst>
                  </p:cNvPr>
                  <p:cNvSpPr txBox="1"/>
                  <p:nvPr/>
                </p:nvSpPr>
                <p:spPr>
                  <a:xfrm>
                    <a:off x="7511205" y="5235094"/>
                    <a:ext cx="1224495" cy="341683"/>
                  </a:xfrm>
                  <a:prstGeom prst="rect">
                    <a:avLst/>
                  </a:prstGeom>
                  <a:noFill/>
                </p:spPr>
                <p:txBody>
                  <a:bodyPr wrap="none" lIns="0" tIns="0" rIns="0" bIns="0" rtlCol="0">
                    <a:noAutofit/>
                  </a:bodyPr>
                  <a:lstStyle/>
                  <a:p>
                    <a:pPr algn="ctr" defTabSz="914377">
                      <a:lnSpc>
                        <a:spcPct val="120000"/>
                      </a:lnSpc>
                      <a:defRPr/>
                    </a:pPr>
                    <a:endParaRPr lang="en-US" sz="1200" b="1" dirty="0">
                      <a:solidFill>
                        <a:srgbClr val="0F1419"/>
                      </a:solidFill>
                      <a:latin typeface="Bernina Sans" pitchFamily="2" charset="77"/>
                      <a:ea typeface="Calibri Light" charset="0"/>
                      <a:cs typeface="Calibri Light" charset="0"/>
                    </a:endParaRPr>
                  </a:p>
                </p:txBody>
              </p:sp>
            </p:grpSp>
          </p:grpSp>
          <p:pic>
            <p:nvPicPr>
              <p:cNvPr id="72" name="Picture 6">
                <a:extLst>
                  <a:ext uri="{FF2B5EF4-FFF2-40B4-BE49-F238E27FC236}">
                    <a16:creationId xmlns:a16="http://schemas.microsoft.com/office/drawing/2014/main" id="{6DA4BB73-6AFA-4A00-AD6B-2C21E0425DB4}"/>
                  </a:ext>
                </a:extLst>
              </p:cNvPr>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738615" y="6288582"/>
                <a:ext cx="316907" cy="34899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D2524F73-5AF9-4040-94B3-34D6B7AEFFB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6043633" y="4846488"/>
              <a:ext cx="377943" cy="3779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5538BD79-A0BF-4BF2-A36A-4C8BA72862F7}"/>
              </a:ext>
            </a:extLst>
          </p:cNvPr>
          <p:cNvCxnSpPr>
            <a:cxnSpLocks/>
          </p:cNvCxnSpPr>
          <p:nvPr/>
        </p:nvCxnSpPr>
        <p:spPr>
          <a:xfrm flipV="1">
            <a:off x="7216643" y="4799687"/>
            <a:ext cx="1231708" cy="200"/>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B056682-38DE-9343-B894-1958D021AF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01492" y="2604047"/>
            <a:ext cx="1227049" cy="657348"/>
          </a:xfrm>
          <a:prstGeom prst="rect">
            <a:avLst/>
          </a:prstGeom>
          <a:ln w="38100">
            <a:solidFill>
              <a:schemeClr val="tx1"/>
            </a:solidFill>
          </a:ln>
        </p:spPr>
      </p:pic>
      <p:sp>
        <p:nvSpPr>
          <p:cNvPr id="18" name="Rectangle 17">
            <a:extLst>
              <a:ext uri="{FF2B5EF4-FFF2-40B4-BE49-F238E27FC236}">
                <a16:creationId xmlns:a16="http://schemas.microsoft.com/office/drawing/2014/main" id="{AB4A3AF0-5F6F-3541-83D5-424CE59D5CD0}"/>
              </a:ext>
            </a:extLst>
          </p:cNvPr>
          <p:cNvSpPr/>
          <p:nvPr/>
        </p:nvSpPr>
        <p:spPr>
          <a:xfrm>
            <a:off x="5839619" y="2040014"/>
            <a:ext cx="1619354" cy="369332"/>
          </a:xfrm>
          <a:prstGeom prst="rect">
            <a:avLst/>
          </a:prstGeom>
        </p:spPr>
        <p:txBody>
          <a:bodyPr wrap="none">
            <a:spAutoFit/>
          </a:bodyPr>
          <a:lstStyle/>
          <a:p>
            <a:r>
              <a:rPr lang="de-AT" b="1" dirty="0">
                <a:solidFill>
                  <a:srgbClr val="0F1419"/>
                </a:solidFill>
                <a:latin typeface="Bernina Sans" pitchFamily="2" charset="77"/>
                <a:ea typeface="Calibri Light" charset="0"/>
                <a:cs typeface="Calibri Light" charset="0"/>
              </a:rPr>
              <a:t>Sample App</a:t>
            </a:r>
            <a:endParaRPr lang="en-US" dirty="0"/>
          </a:p>
        </p:txBody>
      </p:sp>
      <p:pic>
        <p:nvPicPr>
          <p:cNvPr id="20" name="Picture 19">
            <a:extLst>
              <a:ext uri="{FF2B5EF4-FFF2-40B4-BE49-F238E27FC236}">
                <a16:creationId xmlns:a16="http://schemas.microsoft.com/office/drawing/2014/main" id="{9F5A76DC-1894-8B46-90E9-4F0E224C99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5036" y="5489842"/>
            <a:ext cx="471275" cy="471275"/>
          </a:xfrm>
          <a:prstGeom prst="rect">
            <a:avLst/>
          </a:prstGeom>
        </p:spPr>
      </p:pic>
      <p:sp>
        <p:nvSpPr>
          <p:cNvPr id="82" name="TextBox 81">
            <a:extLst>
              <a:ext uri="{FF2B5EF4-FFF2-40B4-BE49-F238E27FC236}">
                <a16:creationId xmlns:a16="http://schemas.microsoft.com/office/drawing/2014/main" id="{7A60C6BD-AE92-F64E-8C48-618D732998D5}"/>
              </a:ext>
            </a:extLst>
          </p:cNvPr>
          <p:cNvSpPr txBox="1"/>
          <p:nvPr/>
        </p:nvSpPr>
        <p:spPr>
          <a:xfrm>
            <a:off x="10451043" y="1538580"/>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#1 Create Dynatrace Tenant</a:t>
            </a:r>
          </a:p>
        </p:txBody>
      </p:sp>
      <p:cxnSp>
        <p:nvCxnSpPr>
          <p:cNvPr id="87" name="Straight Arrow Connector 86">
            <a:extLst>
              <a:ext uri="{FF2B5EF4-FFF2-40B4-BE49-F238E27FC236}">
                <a16:creationId xmlns:a16="http://schemas.microsoft.com/office/drawing/2014/main" id="{1E7455D5-0AE9-724B-BF68-BC244E218795}"/>
              </a:ext>
            </a:extLst>
          </p:cNvPr>
          <p:cNvCxnSpPr>
            <a:cxnSpLocks/>
          </p:cNvCxnSpPr>
          <p:nvPr/>
        </p:nvCxnSpPr>
        <p:spPr>
          <a:xfrm>
            <a:off x="6615016" y="3392090"/>
            <a:ext cx="3" cy="467400"/>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1C7378-4192-42B2-99F5-FFBE0A85D6F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636367" y="4457465"/>
            <a:ext cx="444863" cy="615595"/>
          </a:xfrm>
          <a:prstGeom prst="rect">
            <a:avLst/>
          </a:prstGeom>
        </p:spPr>
      </p:pic>
      <p:sp>
        <p:nvSpPr>
          <p:cNvPr id="65" name="TextBox 64">
            <a:extLst>
              <a:ext uri="{FF2B5EF4-FFF2-40B4-BE49-F238E27FC236}">
                <a16:creationId xmlns:a16="http://schemas.microsoft.com/office/drawing/2014/main" id="{A7FA0959-3FB8-4D35-8433-B4533C6F3EB5}"/>
              </a:ext>
            </a:extLst>
          </p:cNvPr>
          <p:cNvSpPr txBox="1"/>
          <p:nvPr/>
        </p:nvSpPr>
        <p:spPr>
          <a:xfrm>
            <a:off x="1401434" y="3627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#3 Deploy Artifacts</a:t>
            </a:r>
          </a:p>
        </p:txBody>
      </p:sp>
      <p:pic>
        <p:nvPicPr>
          <p:cNvPr id="1026" name="Picture 2" descr="Image result for ansible tower logo">
            <a:extLst>
              <a:ext uri="{FF2B5EF4-FFF2-40B4-BE49-F238E27FC236}">
                <a16:creationId xmlns:a16="http://schemas.microsoft.com/office/drawing/2014/main" id="{F12CE24E-E4B4-B142-8F34-908981ADFCD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31638" y="3240982"/>
            <a:ext cx="1166235" cy="43150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EE0B0F8-0BA0-0748-AA43-973BA26FD719}"/>
              </a:ext>
            </a:extLst>
          </p:cNvPr>
          <p:cNvSpPr txBox="1"/>
          <p:nvPr/>
        </p:nvSpPr>
        <p:spPr>
          <a:xfrm>
            <a:off x="8472622" y="3784333"/>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Ansible Tower </a:t>
            </a:r>
          </a:p>
        </p:txBody>
      </p:sp>
      <p:pic>
        <p:nvPicPr>
          <p:cNvPr id="53" name="Picture 52">
            <a:extLst>
              <a:ext uri="{FF2B5EF4-FFF2-40B4-BE49-F238E27FC236}">
                <a16:creationId xmlns:a16="http://schemas.microsoft.com/office/drawing/2014/main" id="{0F70AF30-E76C-2D43-B2B4-3F3EE16D2078}"/>
              </a:ext>
            </a:extLst>
          </p:cNvPr>
          <p:cNvPicPr>
            <a:picLocks noChangeAspect="1"/>
          </p:cNvPicPr>
          <p:nvPr/>
        </p:nvPicPr>
        <p:blipFill>
          <a:blip r:embed="rId19"/>
          <a:stretch>
            <a:fillRect/>
          </a:stretch>
        </p:blipFill>
        <p:spPr>
          <a:xfrm>
            <a:off x="6687125" y="5476026"/>
            <a:ext cx="557007" cy="557007"/>
          </a:xfrm>
          <a:prstGeom prst="rect">
            <a:avLst/>
          </a:prstGeom>
        </p:spPr>
      </p:pic>
      <p:cxnSp>
        <p:nvCxnSpPr>
          <p:cNvPr id="47" name="Straight Arrow Connector 46">
            <a:extLst>
              <a:ext uri="{FF2B5EF4-FFF2-40B4-BE49-F238E27FC236}">
                <a16:creationId xmlns:a16="http://schemas.microsoft.com/office/drawing/2014/main" id="{A66B0362-891A-E84B-B340-C00E2FEB59FA}"/>
              </a:ext>
            </a:extLst>
          </p:cNvPr>
          <p:cNvCxnSpPr>
            <a:cxnSpLocks/>
          </p:cNvCxnSpPr>
          <p:nvPr/>
        </p:nvCxnSpPr>
        <p:spPr>
          <a:xfrm flipV="1">
            <a:off x="7301144" y="3560786"/>
            <a:ext cx="1079349" cy="500932"/>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6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2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3" grpId="0" animBg="1"/>
      <p:bldP spid="58" grpId="0"/>
      <p:bldP spid="18" grpId="0"/>
      <p:bldP spid="82" grpId="0"/>
      <p:bldP spid="65" grpId="0"/>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E52D-F54C-421C-84FC-4B99902A0847}"/>
              </a:ext>
            </a:extLst>
          </p:cNvPr>
          <p:cNvSpPr>
            <a:spLocks noGrp="1"/>
          </p:cNvSpPr>
          <p:nvPr>
            <p:ph type="title"/>
          </p:nvPr>
        </p:nvSpPr>
        <p:spPr/>
        <p:txBody>
          <a:bodyPr/>
          <a:lstStyle/>
          <a:p>
            <a:r>
              <a:rPr lang="en-US" dirty="0"/>
              <a:t>Install Jenkins Plugin</a:t>
            </a:r>
          </a:p>
        </p:txBody>
      </p:sp>
      <p:sp>
        <p:nvSpPr>
          <p:cNvPr id="3" name="Text Placeholder 2">
            <a:extLst>
              <a:ext uri="{FF2B5EF4-FFF2-40B4-BE49-F238E27FC236}">
                <a16:creationId xmlns:a16="http://schemas.microsoft.com/office/drawing/2014/main" id="{5124BBAB-36E2-4881-97A0-05EE312AF75B}"/>
              </a:ext>
            </a:extLst>
          </p:cNvPr>
          <p:cNvSpPr>
            <a:spLocks noGrp="1"/>
          </p:cNvSpPr>
          <p:nvPr>
            <p:ph type="body" sz="quarter" idx="10"/>
          </p:nvPr>
        </p:nvSpPr>
        <p:spPr>
          <a:xfrm>
            <a:off x="838200" y="1305619"/>
            <a:ext cx="10515600" cy="4652963"/>
          </a:xfrm>
        </p:spPr>
        <p:txBody>
          <a:bodyPr/>
          <a:lstStyle/>
          <a:p>
            <a:r>
              <a:rPr lang="en-US" dirty="0"/>
              <a:t>Navigate to </a:t>
            </a:r>
            <a:r>
              <a:rPr lang="en-US" b="1" dirty="0"/>
              <a:t>Manage Jenkins </a:t>
            </a:r>
            <a:r>
              <a:rPr lang="en-US" dirty="0"/>
              <a:t>-&gt; </a:t>
            </a:r>
            <a:r>
              <a:rPr lang="en-US" b="1" dirty="0"/>
              <a:t>Manage Plugins </a:t>
            </a:r>
            <a:r>
              <a:rPr lang="en-US" dirty="0"/>
              <a:t>page and switch to the Available tab. Search for the "Dynatrace" keyword, select the 3 options below and click “Install without restart”.</a:t>
            </a:r>
          </a:p>
          <a:p>
            <a:r>
              <a:rPr lang="en-US" dirty="0"/>
              <a:t>Restart Jenkins : http://&lt;IP_ADDRESS&gt;:24711/restart</a:t>
            </a:r>
          </a:p>
          <a:p>
            <a:r>
              <a:rPr lang="en-US" dirty="0"/>
              <a:t>More details on these plugins : </a:t>
            </a:r>
            <a:r>
              <a:rPr lang="en-US" dirty="0">
                <a:hlinkClick r:id="rId3"/>
              </a:rPr>
              <a:t>https://github.com/jenkinsci/performance-signature-dynatrace-plugin/blob/master/viewer/README.md</a:t>
            </a:r>
            <a:r>
              <a:rPr lang="en-US" dirty="0"/>
              <a:t> </a:t>
            </a:r>
          </a:p>
          <a:p>
            <a:endParaRPr lang="en-US" dirty="0"/>
          </a:p>
        </p:txBody>
      </p:sp>
      <p:pic>
        <p:nvPicPr>
          <p:cNvPr id="4" name="Picture 3">
            <a:extLst>
              <a:ext uri="{FF2B5EF4-FFF2-40B4-BE49-F238E27FC236}">
                <a16:creationId xmlns:a16="http://schemas.microsoft.com/office/drawing/2014/main" id="{AE4282C3-EF64-418F-B5DD-342A1AAA5E5C}"/>
              </a:ext>
            </a:extLst>
          </p:cNvPr>
          <p:cNvPicPr>
            <a:picLocks noChangeAspect="1"/>
          </p:cNvPicPr>
          <p:nvPr/>
        </p:nvPicPr>
        <p:blipFill>
          <a:blip r:embed="rId4"/>
          <a:stretch>
            <a:fillRect/>
          </a:stretch>
        </p:blipFill>
        <p:spPr>
          <a:xfrm>
            <a:off x="0" y="3632101"/>
            <a:ext cx="12192000" cy="3225899"/>
          </a:xfrm>
          <a:prstGeom prst="rect">
            <a:avLst/>
          </a:prstGeom>
          <a:ln>
            <a:solidFill>
              <a:schemeClr val="tx1"/>
            </a:solidFill>
          </a:ln>
        </p:spPr>
      </p:pic>
    </p:spTree>
    <p:extLst>
      <p:ext uri="{BB962C8B-B14F-4D97-AF65-F5344CB8AC3E}">
        <p14:creationId xmlns:p14="http://schemas.microsoft.com/office/powerpoint/2010/main" val="73510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 (1)</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566670" y="1266073"/>
            <a:ext cx="11715482" cy="2769361"/>
          </a:xfrm>
        </p:spPr>
        <p:txBody>
          <a:bodyPr/>
          <a:lstStyle/>
          <a:p>
            <a:r>
              <a:rPr lang="en-US" dirty="0"/>
              <a:t>Navigate to Manage Jenkins -&gt; Configure System -&gt; Performance Signature: Dynatrace SaaS/Managed</a:t>
            </a:r>
          </a:p>
          <a:p>
            <a:r>
              <a:rPr lang="en-US" dirty="0"/>
              <a:t>Enter the following in Name: Dynatrace Server </a:t>
            </a:r>
            <a:r>
              <a:rPr lang="en-US" b="1" dirty="0"/>
              <a:t>(1)</a:t>
            </a:r>
            <a:endParaRPr lang="en-US" dirty="0"/>
          </a:p>
          <a:p>
            <a:r>
              <a:rPr lang="en-US" dirty="0"/>
              <a:t>Your Tenant URL </a:t>
            </a:r>
            <a:r>
              <a:rPr lang="en-US" b="1" dirty="0"/>
              <a:t>(2)</a:t>
            </a:r>
            <a:endParaRPr lang="en-US" dirty="0"/>
          </a:p>
          <a:p>
            <a:pPr lvl="1"/>
            <a:r>
              <a:rPr lang="en-US" dirty="0"/>
              <a:t>(</a:t>
            </a:r>
            <a:r>
              <a:rPr lang="en-US" dirty="0">
                <a:hlinkClick r:id="rId2"/>
              </a:rPr>
              <a:t>https://xxxxxxxx.live.dynatrace.com</a:t>
            </a:r>
            <a:r>
              <a:rPr lang="en-US" dirty="0"/>
              <a:t>) – SaaS, (</a:t>
            </a:r>
            <a:r>
              <a:rPr lang="en-US" dirty="0">
                <a:hlinkClick r:id="rId3"/>
              </a:rPr>
              <a:t>https://asdfa.dynatrace-managed.com/e/asdfafa</a:t>
            </a:r>
            <a:r>
              <a:rPr lang="en-US" dirty="0"/>
              <a:t>) - Managed</a:t>
            </a:r>
          </a:p>
          <a:p>
            <a:r>
              <a:rPr lang="en-US" dirty="0"/>
              <a:t>You will need to Save </a:t>
            </a:r>
            <a:r>
              <a:rPr lang="en-US" b="1" dirty="0"/>
              <a:t>(3)</a:t>
            </a:r>
            <a:r>
              <a:rPr lang="en-US" dirty="0"/>
              <a:t> and exit this screen and come back for the “Add” dropdown to works, thanks to a bug in Jenkin</a:t>
            </a:r>
          </a:p>
        </p:txBody>
      </p:sp>
      <p:pic>
        <p:nvPicPr>
          <p:cNvPr id="5" name="Picture 4">
            <a:extLst>
              <a:ext uri="{FF2B5EF4-FFF2-40B4-BE49-F238E27FC236}">
                <a16:creationId xmlns:a16="http://schemas.microsoft.com/office/drawing/2014/main" id="{ED7B9C03-FB0C-6145-8251-9976F9AB2415}"/>
              </a:ext>
            </a:extLst>
          </p:cNvPr>
          <p:cNvPicPr>
            <a:picLocks noChangeAspect="1"/>
          </p:cNvPicPr>
          <p:nvPr/>
        </p:nvPicPr>
        <p:blipFill>
          <a:blip r:embed="rId4"/>
          <a:stretch>
            <a:fillRect/>
          </a:stretch>
        </p:blipFill>
        <p:spPr>
          <a:xfrm>
            <a:off x="2237830" y="3655937"/>
            <a:ext cx="8025524" cy="3171376"/>
          </a:xfrm>
          <a:prstGeom prst="rect">
            <a:avLst/>
          </a:prstGeom>
          <a:ln>
            <a:solidFill>
              <a:schemeClr val="bg2">
                <a:lumMod val="50000"/>
              </a:schemeClr>
            </a:solidFill>
          </a:ln>
        </p:spPr>
      </p:pic>
    </p:spTree>
    <p:extLst>
      <p:ext uri="{BB962C8B-B14F-4D97-AF65-F5344CB8AC3E}">
        <p14:creationId xmlns:p14="http://schemas.microsoft.com/office/powerpoint/2010/main" val="505985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 (2)</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652886" y="1339403"/>
            <a:ext cx="11539113" cy="2935417"/>
          </a:xfrm>
        </p:spPr>
        <p:txBody>
          <a:bodyPr/>
          <a:lstStyle/>
          <a:p>
            <a:r>
              <a:rPr lang="en-US" dirty="0"/>
              <a:t>Click the </a:t>
            </a:r>
            <a:r>
              <a:rPr lang="en-US" b="1" dirty="0"/>
              <a:t>Add</a:t>
            </a:r>
            <a:r>
              <a:rPr lang="en-US" dirty="0"/>
              <a:t> button</a:t>
            </a:r>
          </a:p>
          <a:p>
            <a:r>
              <a:rPr lang="en-US" dirty="0"/>
              <a:t>Select the kind of credential : </a:t>
            </a:r>
            <a:r>
              <a:rPr lang="en-US" b="1" dirty="0"/>
              <a:t>Dynatrace API token (1)</a:t>
            </a:r>
            <a:endParaRPr lang="en-US" dirty="0"/>
          </a:p>
          <a:p>
            <a:r>
              <a:rPr lang="en-US" dirty="0"/>
              <a:t>Enter the value of your API token </a:t>
            </a:r>
            <a:r>
              <a:rPr lang="en-US" b="1" dirty="0"/>
              <a:t>(2)</a:t>
            </a:r>
            <a:endParaRPr lang="en-US" dirty="0"/>
          </a:p>
          <a:p>
            <a:r>
              <a:rPr lang="en-US" dirty="0"/>
              <a:t>Enter a name of your choice in the </a:t>
            </a:r>
            <a:r>
              <a:rPr lang="en-US" b="1" dirty="0"/>
              <a:t>ID</a:t>
            </a:r>
            <a:r>
              <a:rPr lang="en-US" dirty="0"/>
              <a:t> field </a:t>
            </a:r>
            <a:r>
              <a:rPr lang="en-US" b="1" dirty="0"/>
              <a:t>(3)</a:t>
            </a:r>
            <a:endParaRPr lang="en-US" dirty="0"/>
          </a:p>
          <a:p>
            <a:r>
              <a:rPr lang="en-US" dirty="0"/>
              <a:t>Click Add </a:t>
            </a:r>
            <a:r>
              <a:rPr lang="en-US" b="1" dirty="0"/>
              <a:t>(4)</a:t>
            </a:r>
            <a:endParaRPr lang="en-US" dirty="0"/>
          </a:p>
          <a:p>
            <a:pPr lvl="1"/>
            <a:endParaRPr lang="en-US" dirty="0"/>
          </a:p>
        </p:txBody>
      </p:sp>
      <p:pic>
        <p:nvPicPr>
          <p:cNvPr id="5" name="Picture 4">
            <a:extLst>
              <a:ext uri="{FF2B5EF4-FFF2-40B4-BE49-F238E27FC236}">
                <a16:creationId xmlns:a16="http://schemas.microsoft.com/office/drawing/2014/main" id="{F3D91C32-28B0-9640-B374-6D2A7FDFA0DB}"/>
              </a:ext>
            </a:extLst>
          </p:cNvPr>
          <p:cNvPicPr>
            <a:picLocks noChangeAspect="1"/>
          </p:cNvPicPr>
          <p:nvPr/>
        </p:nvPicPr>
        <p:blipFill>
          <a:blip r:embed="rId2"/>
          <a:stretch>
            <a:fillRect/>
          </a:stretch>
        </p:blipFill>
        <p:spPr>
          <a:xfrm>
            <a:off x="2732484" y="3300493"/>
            <a:ext cx="8400335" cy="3451093"/>
          </a:xfrm>
          <a:prstGeom prst="rect">
            <a:avLst/>
          </a:prstGeom>
        </p:spPr>
      </p:pic>
    </p:spTree>
    <p:extLst>
      <p:ext uri="{BB962C8B-B14F-4D97-AF65-F5344CB8AC3E}">
        <p14:creationId xmlns:p14="http://schemas.microsoft.com/office/powerpoint/2010/main" val="434615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 (3)</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652886" y="1339403"/>
            <a:ext cx="11539113" cy="2935417"/>
          </a:xfrm>
        </p:spPr>
        <p:txBody>
          <a:bodyPr/>
          <a:lstStyle/>
          <a:p>
            <a:r>
              <a:rPr lang="en-US" dirty="0"/>
              <a:t>Select </a:t>
            </a:r>
            <a:r>
              <a:rPr lang="en-US" b="1" dirty="0"/>
              <a:t>Dynatrace API token (1)</a:t>
            </a:r>
            <a:endParaRPr lang="en-US" dirty="0"/>
          </a:p>
          <a:p>
            <a:r>
              <a:rPr lang="en-US" dirty="0"/>
              <a:t>Test connection </a:t>
            </a:r>
            <a:r>
              <a:rPr lang="en-US" b="1" dirty="0"/>
              <a:t>(2) </a:t>
            </a:r>
            <a:r>
              <a:rPr lang="en-US" dirty="0"/>
              <a:t>- should be successful </a:t>
            </a:r>
            <a:r>
              <a:rPr lang="en-US" dirty="0">
                <a:sym typeface="Wingdings" pitchFamily="2" charset="2"/>
              </a:rPr>
              <a:t></a:t>
            </a:r>
            <a:endParaRPr lang="en-US" dirty="0"/>
          </a:p>
          <a:p>
            <a:r>
              <a:rPr lang="en-US" dirty="0"/>
              <a:t>Save the configuration </a:t>
            </a:r>
            <a:r>
              <a:rPr lang="en-US" b="1" dirty="0"/>
              <a:t>(3)</a:t>
            </a:r>
            <a:endParaRPr lang="en-US" dirty="0"/>
          </a:p>
        </p:txBody>
      </p:sp>
      <p:pic>
        <p:nvPicPr>
          <p:cNvPr id="6" name="Picture 5">
            <a:extLst>
              <a:ext uri="{FF2B5EF4-FFF2-40B4-BE49-F238E27FC236}">
                <a16:creationId xmlns:a16="http://schemas.microsoft.com/office/drawing/2014/main" id="{92ACE1E5-9772-B54D-8B78-752C489D38E7}"/>
              </a:ext>
            </a:extLst>
          </p:cNvPr>
          <p:cNvPicPr>
            <a:picLocks noChangeAspect="1"/>
          </p:cNvPicPr>
          <p:nvPr/>
        </p:nvPicPr>
        <p:blipFill>
          <a:blip r:embed="rId2"/>
          <a:stretch>
            <a:fillRect/>
          </a:stretch>
        </p:blipFill>
        <p:spPr>
          <a:xfrm>
            <a:off x="1479069" y="2917579"/>
            <a:ext cx="9477966" cy="3794284"/>
          </a:xfrm>
          <a:prstGeom prst="rect">
            <a:avLst/>
          </a:prstGeom>
          <a:ln>
            <a:solidFill>
              <a:schemeClr val="bg2">
                <a:lumMod val="50000"/>
              </a:schemeClr>
            </a:solidFill>
          </a:ln>
        </p:spPr>
      </p:pic>
    </p:spTree>
    <p:extLst>
      <p:ext uri="{BB962C8B-B14F-4D97-AF65-F5344CB8AC3E}">
        <p14:creationId xmlns:p14="http://schemas.microsoft.com/office/powerpoint/2010/main" val="1270213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4517-E96C-48D5-9A7C-C9907AAA5B5A}"/>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C24F599C-49A2-4061-B1C2-9C98FD8CCA7E}"/>
              </a:ext>
            </a:extLst>
          </p:cNvPr>
          <p:cNvSpPr>
            <a:spLocks noGrp="1"/>
          </p:cNvSpPr>
          <p:nvPr>
            <p:ph type="body" sz="quarter" idx="10"/>
          </p:nvPr>
        </p:nvSpPr>
        <p:spPr/>
        <p:txBody>
          <a:bodyPr/>
          <a:lstStyle/>
          <a:p>
            <a:r>
              <a:rPr lang="en-US" dirty="0"/>
              <a:t>There are three main events we will be adding to our Deployment Pipeline:</a:t>
            </a:r>
          </a:p>
          <a:p>
            <a:pPr marL="0" indent="0">
              <a:buNone/>
            </a:pPr>
            <a:endParaRPr lang="en-US" dirty="0"/>
          </a:p>
          <a:p>
            <a:pPr lvl="1"/>
            <a:r>
              <a:rPr lang="en-US" dirty="0" err="1"/>
              <a:t>createDynatraceDeploymentEvent</a:t>
            </a:r>
            <a:r>
              <a:rPr lang="en-US" dirty="0"/>
              <a:t> – Sends the Deployment Event to Dynatrace</a:t>
            </a:r>
          </a:p>
          <a:p>
            <a:pPr lvl="1"/>
            <a:endParaRPr lang="en-US" dirty="0"/>
          </a:p>
          <a:p>
            <a:pPr lvl="1"/>
            <a:r>
              <a:rPr lang="en-US" dirty="0" err="1"/>
              <a:t>recordDynatrace</a:t>
            </a:r>
            <a:r>
              <a:rPr lang="en-US" dirty="0"/>
              <a:t> Session – Sets start/end time for when performance test begins and ends</a:t>
            </a:r>
          </a:p>
          <a:p>
            <a:pPr lvl="1"/>
            <a:endParaRPr lang="en-US" dirty="0"/>
          </a:p>
          <a:p>
            <a:pPr lvl="1"/>
            <a:r>
              <a:rPr lang="en-US" dirty="0" err="1"/>
              <a:t>perfSigDynatraceReports</a:t>
            </a:r>
            <a:r>
              <a:rPr lang="en-US" dirty="0"/>
              <a:t> – Queries all the metrics during the perf test timeframe and compares against the spec file.  If metrics violate the spec file, the pipeline stage is failed</a:t>
            </a:r>
          </a:p>
          <a:p>
            <a:pPr lvl="1"/>
            <a:endParaRPr lang="en-US" dirty="0"/>
          </a:p>
        </p:txBody>
      </p:sp>
    </p:spTree>
    <p:extLst>
      <p:ext uri="{BB962C8B-B14F-4D97-AF65-F5344CB8AC3E}">
        <p14:creationId xmlns:p14="http://schemas.microsoft.com/office/powerpoint/2010/main" val="3321530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3503-EF48-4655-99E8-D228DAE185D9}"/>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DDB53178-9C6B-427B-801C-970A75DFA828}"/>
              </a:ext>
            </a:extLst>
          </p:cNvPr>
          <p:cNvSpPr>
            <a:spLocks noGrp="1"/>
          </p:cNvSpPr>
          <p:nvPr>
            <p:ph type="body" sz="quarter" idx="10"/>
          </p:nvPr>
        </p:nvSpPr>
        <p:spPr/>
        <p:txBody>
          <a:bodyPr/>
          <a:lstStyle/>
          <a:p>
            <a:r>
              <a:rPr lang="en-US" dirty="0"/>
              <a:t>In the </a:t>
            </a:r>
            <a:r>
              <a:rPr lang="en-US" dirty="0" err="1"/>
              <a:t>DeploySockShop</a:t>
            </a:r>
            <a:r>
              <a:rPr lang="en-US" dirty="0"/>
              <a:t> pipeline, click “Configure” and scroll down to the Pipeline script</a:t>
            </a:r>
          </a:p>
        </p:txBody>
      </p:sp>
      <p:pic>
        <p:nvPicPr>
          <p:cNvPr id="4" name="Picture 3">
            <a:extLst>
              <a:ext uri="{FF2B5EF4-FFF2-40B4-BE49-F238E27FC236}">
                <a16:creationId xmlns:a16="http://schemas.microsoft.com/office/drawing/2014/main" id="{0DC91414-F2BC-475F-B537-40CEAD8F4C6B}"/>
              </a:ext>
            </a:extLst>
          </p:cNvPr>
          <p:cNvPicPr>
            <a:picLocks noChangeAspect="1"/>
          </p:cNvPicPr>
          <p:nvPr/>
        </p:nvPicPr>
        <p:blipFill>
          <a:blip r:embed="rId2"/>
          <a:stretch>
            <a:fillRect/>
          </a:stretch>
        </p:blipFill>
        <p:spPr>
          <a:xfrm>
            <a:off x="0" y="2442787"/>
            <a:ext cx="12192000" cy="3734176"/>
          </a:xfrm>
          <a:prstGeom prst="rect">
            <a:avLst/>
          </a:prstGeom>
        </p:spPr>
      </p:pic>
    </p:spTree>
    <p:extLst>
      <p:ext uri="{BB962C8B-B14F-4D97-AF65-F5344CB8AC3E}">
        <p14:creationId xmlns:p14="http://schemas.microsoft.com/office/powerpoint/2010/main" val="2937661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Deployment Events</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First we want to add a Deployment Event to our Pipeline so every time we deploy our build to staging, Dynatrace will know about it</a:t>
            </a:r>
          </a:p>
        </p:txBody>
      </p:sp>
      <p:pic>
        <p:nvPicPr>
          <p:cNvPr id="9" name="Picture 8">
            <a:extLst>
              <a:ext uri="{FF2B5EF4-FFF2-40B4-BE49-F238E27FC236}">
                <a16:creationId xmlns:a16="http://schemas.microsoft.com/office/drawing/2014/main" id="{AAAE5F9D-94F7-1B44-8005-E44497303CF8}"/>
              </a:ext>
            </a:extLst>
          </p:cNvPr>
          <p:cNvPicPr>
            <a:picLocks noChangeAspect="1"/>
          </p:cNvPicPr>
          <p:nvPr/>
        </p:nvPicPr>
        <p:blipFill>
          <a:blip r:embed="rId2"/>
          <a:stretch>
            <a:fillRect/>
          </a:stretch>
        </p:blipFill>
        <p:spPr>
          <a:xfrm>
            <a:off x="1393372" y="2500117"/>
            <a:ext cx="7127421" cy="3992757"/>
          </a:xfrm>
          <a:prstGeom prst="rect">
            <a:avLst/>
          </a:prstGeom>
          <a:ln>
            <a:solidFill>
              <a:schemeClr val="tx1">
                <a:lumMod val="50000"/>
                <a:lumOff val="50000"/>
              </a:schemeClr>
            </a:solidFill>
          </a:ln>
        </p:spPr>
      </p:pic>
      <p:sp>
        <p:nvSpPr>
          <p:cNvPr id="10" name="Rectangle 9">
            <a:extLst>
              <a:ext uri="{FF2B5EF4-FFF2-40B4-BE49-F238E27FC236}">
                <a16:creationId xmlns:a16="http://schemas.microsoft.com/office/drawing/2014/main" id="{215C5466-2BF4-AE4E-87F9-F34CE6E4384D}"/>
              </a:ext>
            </a:extLst>
          </p:cNvPr>
          <p:cNvSpPr/>
          <p:nvPr/>
        </p:nvSpPr>
        <p:spPr>
          <a:xfrm>
            <a:off x="2121065" y="3133108"/>
            <a:ext cx="6297221" cy="2875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3690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Record Perf Test</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200" y="1524000"/>
            <a:ext cx="10515600" cy="4652963"/>
          </a:xfrm>
        </p:spPr>
        <p:txBody>
          <a:bodyPr/>
          <a:lstStyle/>
          <a:p>
            <a:r>
              <a:rPr lang="en-US" dirty="0"/>
              <a:t>Next we want to wrap our Load Test stage with the </a:t>
            </a:r>
            <a:r>
              <a:rPr lang="en-US" dirty="0" err="1"/>
              <a:t>recordDynatraceSession</a:t>
            </a:r>
            <a:r>
              <a:rPr lang="en-US" dirty="0"/>
              <a:t> function, so we know when testing start and stop</a:t>
            </a:r>
          </a:p>
        </p:txBody>
      </p:sp>
      <p:pic>
        <p:nvPicPr>
          <p:cNvPr id="4" name="Picture 3">
            <a:extLst>
              <a:ext uri="{FF2B5EF4-FFF2-40B4-BE49-F238E27FC236}">
                <a16:creationId xmlns:a16="http://schemas.microsoft.com/office/drawing/2014/main" id="{CDD83C78-A209-644E-8856-077BE38D46E5}"/>
              </a:ext>
            </a:extLst>
          </p:cNvPr>
          <p:cNvPicPr>
            <a:picLocks noChangeAspect="1"/>
          </p:cNvPicPr>
          <p:nvPr/>
        </p:nvPicPr>
        <p:blipFill>
          <a:blip r:embed="rId2"/>
          <a:stretch>
            <a:fillRect/>
          </a:stretch>
        </p:blipFill>
        <p:spPr>
          <a:xfrm>
            <a:off x="3048002" y="2318473"/>
            <a:ext cx="7716980" cy="3858490"/>
          </a:xfrm>
          <a:prstGeom prst="rect">
            <a:avLst/>
          </a:prstGeom>
          <a:ln>
            <a:solidFill>
              <a:schemeClr val="tx1">
                <a:lumMod val="75000"/>
                <a:lumOff val="25000"/>
              </a:schemeClr>
            </a:solidFill>
          </a:ln>
        </p:spPr>
      </p:pic>
      <p:sp>
        <p:nvSpPr>
          <p:cNvPr id="8" name="Rectangle 7">
            <a:extLst>
              <a:ext uri="{FF2B5EF4-FFF2-40B4-BE49-F238E27FC236}">
                <a16:creationId xmlns:a16="http://schemas.microsoft.com/office/drawing/2014/main" id="{2C4D05F7-ED74-4C4D-B23D-A8CD14366FBD}"/>
              </a:ext>
            </a:extLst>
          </p:cNvPr>
          <p:cNvSpPr/>
          <p:nvPr/>
        </p:nvSpPr>
        <p:spPr>
          <a:xfrm>
            <a:off x="3920836" y="4003965"/>
            <a:ext cx="6844146" cy="17318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1613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Compare results to </a:t>
            </a:r>
            <a:r>
              <a:rPr lang="en-US" dirty="0" err="1"/>
              <a:t>monspec</a:t>
            </a:r>
            <a:endParaRPr lang="en-US" dirty="0"/>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Add the below stage (“Dynatrace Quality Gate”) in between the “Run Load Test” and the “Deploy to Production” stages</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2"/>
          <a:stretch>
            <a:fillRect/>
          </a:stretch>
        </p:blipFill>
        <p:spPr>
          <a:xfrm>
            <a:off x="1700212" y="2920485"/>
            <a:ext cx="8791575" cy="1276350"/>
          </a:xfrm>
          <a:prstGeom prst="rect">
            <a:avLst/>
          </a:prstGeom>
          <a:ln>
            <a:solidFill>
              <a:schemeClr val="tx1"/>
            </a:solidFill>
          </a:ln>
        </p:spPr>
      </p:pic>
    </p:spTree>
    <p:extLst>
      <p:ext uri="{BB962C8B-B14F-4D97-AF65-F5344CB8AC3E}">
        <p14:creationId xmlns:p14="http://schemas.microsoft.com/office/powerpoint/2010/main" val="911495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Once the events are added to our Pipeline we can apply and save</a:t>
            </a:r>
          </a:p>
          <a:p>
            <a:endParaRPr lang="en-US" dirty="0"/>
          </a:p>
          <a:p>
            <a:r>
              <a:rPr lang="en-US" dirty="0"/>
              <a:t>Note: There is a sample Pipeline with the events already added in the root of the repository titled “PipelineWithIntegration.txt”</a:t>
            </a:r>
          </a:p>
          <a:p>
            <a:endParaRPr lang="en-US" dirty="0"/>
          </a:p>
          <a:p>
            <a:r>
              <a:rPr lang="en-US" dirty="0"/>
              <a:t>You can use this as a reference when editing your pipeline</a:t>
            </a:r>
          </a:p>
          <a:p>
            <a:pPr lvl="1"/>
            <a:r>
              <a:rPr lang="en-US" dirty="0"/>
              <a:t>Note: You will need to make sure you change the name of the Dynatrace Environment to the same thing as you named your connection earlier.  This file uses the name “Dynatrace Server” as the Dynatrace Environment Name.</a:t>
            </a:r>
          </a:p>
        </p:txBody>
      </p:sp>
    </p:spTree>
    <p:extLst>
      <p:ext uri="{BB962C8B-B14F-4D97-AF65-F5344CB8AC3E}">
        <p14:creationId xmlns:p14="http://schemas.microsoft.com/office/powerpoint/2010/main" val="1226705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Let’s start the fun : Self-service monitoring</a:t>
            </a:r>
          </a:p>
        </p:txBody>
      </p:sp>
    </p:spTree>
    <p:extLst>
      <p:ext uri="{BB962C8B-B14F-4D97-AF65-F5344CB8AC3E}">
        <p14:creationId xmlns:p14="http://schemas.microsoft.com/office/powerpoint/2010/main" val="37683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9B13-5C05-4B8B-8964-C0670EE362E6}"/>
              </a:ext>
            </a:extLst>
          </p:cNvPr>
          <p:cNvSpPr>
            <a:spLocks noGrp="1"/>
          </p:cNvSpPr>
          <p:nvPr>
            <p:ph type="ctrTitle"/>
          </p:nvPr>
        </p:nvSpPr>
        <p:spPr>
          <a:xfrm>
            <a:off x="838199" y="1196093"/>
            <a:ext cx="7971181" cy="1927481"/>
          </a:xfrm>
        </p:spPr>
        <p:txBody>
          <a:bodyPr/>
          <a:lstStyle/>
          <a:p>
            <a:r>
              <a:rPr lang="en-US" dirty="0"/>
              <a:t>Let’s test our integration</a:t>
            </a:r>
          </a:p>
        </p:txBody>
      </p:sp>
    </p:spTree>
    <p:extLst>
      <p:ext uri="{BB962C8B-B14F-4D97-AF65-F5344CB8AC3E}">
        <p14:creationId xmlns:p14="http://schemas.microsoft.com/office/powerpoint/2010/main" val="3235716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E291-C899-4282-91AC-526071F33E3B}"/>
              </a:ext>
            </a:extLst>
          </p:cNvPr>
          <p:cNvSpPr>
            <a:spLocks noGrp="1"/>
          </p:cNvSpPr>
          <p:nvPr>
            <p:ph type="title"/>
          </p:nvPr>
        </p:nvSpPr>
        <p:spPr/>
        <p:txBody>
          <a:bodyPr/>
          <a:lstStyle/>
          <a:p>
            <a:r>
              <a:rPr lang="en-US" dirty="0"/>
              <a:t>Deploy Build Two Again</a:t>
            </a:r>
          </a:p>
        </p:txBody>
      </p:sp>
      <p:sp>
        <p:nvSpPr>
          <p:cNvPr id="3" name="Text Placeholder 2">
            <a:extLst>
              <a:ext uri="{FF2B5EF4-FFF2-40B4-BE49-F238E27FC236}">
                <a16:creationId xmlns:a16="http://schemas.microsoft.com/office/drawing/2014/main" id="{02DE6067-EB71-4B53-ADB0-D6481C318F14}"/>
              </a:ext>
            </a:extLst>
          </p:cNvPr>
          <p:cNvSpPr>
            <a:spLocks noGrp="1"/>
          </p:cNvSpPr>
          <p:nvPr>
            <p:ph type="body" sz="quarter" idx="10"/>
          </p:nvPr>
        </p:nvSpPr>
        <p:spPr/>
        <p:txBody>
          <a:bodyPr/>
          <a:lstStyle/>
          <a:p>
            <a:r>
              <a:rPr lang="en-US" dirty="0"/>
              <a:t>After updating and saving our Pipeline to include the Dynatrace Performance Events, let’s re-run our pipeline with Build Two</a:t>
            </a:r>
          </a:p>
          <a:p>
            <a:endParaRPr lang="en-US" dirty="0"/>
          </a:p>
        </p:txBody>
      </p:sp>
      <p:grpSp>
        <p:nvGrpSpPr>
          <p:cNvPr id="7" name="Group 6">
            <a:extLst>
              <a:ext uri="{FF2B5EF4-FFF2-40B4-BE49-F238E27FC236}">
                <a16:creationId xmlns:a16="http://schemas.microsoft.com/office/drawing/2014/main" id="{98B6E2C4-16DA-4779-A56F-F1BF51EB1F03}"/>
              </a:ext>
            </a:extLst>
          </p:cNvPr>
          <p:cNvGrpSpPr/>
          <p:nvPr/>
        </p:nvGrpSpPr>
        <p:grpSpPr>
          <a:xfrm>
            <a:off x="2006516" y="2674214"/>
            <a:ext cx="8178968" cy="3790950"/>
            <a:chOff x="2537159" y="2471989"/>
            <a:chExt cx="8178968" cy="3790950"/>
          </a:xfrm>
        </p:grpSpPr>
        <p:pic>
          <p:nvPicPr>
            <p:cNvPr id="6" name="Picture 5">
              <a:extLst>
                <a:ext uri="{FF2B5EF4-FFF2-40B4-BE49-F238E27FC236}">
                  <a16:creationId xmlns:a16="http://schemas.microsoft.com/office/drawing/2014/main" id="{E847A255-612D-4C34-BD19-22588D355D78}"/>
                </a:ext>
              </a:extLst>
            </p:cNvPr>
            <p:cNvPicPr>
              <a:picLocks noChangeAspect="1"/>
            </p:cNvPicPr>
            <p:nvPr/>
          </p:nvPicPr>
          <p:blipFill>
            <a:blip r:embed="rId2"/>
            <a:stretch>
              <a:fillRect/>
            </a:stretch>
          </p:blipFill>
          <p:spPr>
            <a:xfrm>
              <a:off x="2537159" y="2471989"/>
              <a:ext cx="6877050" cy="3790950"/>
            </a:xfrm>
            <a:prstGeom prst="rect">
              <a:avLst/>
            </a:prstGeom>
          </p:spPr>
        </p:pic>
        <p:sp>
          <p:nvSpPr>
            <p:cNvPr id="5" name="Arrow: Left 4">
              <a:extLst>
                <a:ext uri="{FF2B5EF4-FFF2-40B4-BE49-F238E27FC236}">
                  <a16:creationId xmlns:a16="http://schemas.microsoft.com/office/drawing/2014/main" id="{D87B13AB-5F56-4894-A9D6-4474E2F773C4}"/>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“Two” and Build</a:t>
              </a:r>
            </a:p>
          </p:txBody>
        </p:sp>
      </p:grpSp>
    </p:spTree>
    <p:extLst>
      <p:ext uri="{BB962C8B-B14F-4D97-AF65-F5344CB8AC3E}">
        <p14:creationId xmlns:p14="http://schemas.microsoft.com/office/powerpoint/2010/main" val="1301412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15FED5-8328-D244-81F3-7FA15007E40F}"/>
              </a:ext>
            </a:extLst>
          </p:cNvPr>
          <p:cNvPicPr>
            <a:picLocks noChangeAspect="1"/>
          </p:cNvPicPr>
          <p:nvPr/>
        </p:nvPicPr>
        <p:blipFill>
          <a:blip r:embed="rId2"/>
          <a:stretch>
            <a:fillRect/>
          </a:stretch>
        </p:blipFill>
        <p:spPr>
          <a:xfrm>
            <a:off x="417285" y="2246710"/>
            <a:ext cx="7127421" cy="3992757"/>
          </a:xfrm>
          <a:prstGeom prst="rect">
            <a:avLst/>
          </a:prstGeom>
          <a:ln>
            <a:solidFill>
              <a:schemeClr val="tx1">
                <a:lumMod val="50000"/>
                <a:lumOff val="50000"/>
              </a:schemeClr>
            </a:solidFill>
          </a:ln>
        </p:spPr>
      </p:pic>
      <p:sp>
        <p:nvSpPr>
          <p:cNvPr id="9" name="Rectangle 8">
            <a:extLst>
              <a:ext uri="{FF2B5EF4-FFF2-40B4-BE49-F238E27FC236}">
                <a16:creationId xmlns:a16="http://schemas.microsoft.com/office/drawing/2014/main" id="{95CC9BA2-F71C-7644-9673-B4EE0389BFA1}"/>
              </a:ext>
            </a:extLst>
          </p:cNvPr>
          <p:cNvSpPr/>
          <p:nvPr/>
        </p:nvSpPr>
        <p:spPr>
          <a:xfrm>
            <a:off x="1144978" y="2879701"/>
            <a:ext cx="6297221" cy="2875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How deployment info is pushed to Dynatrace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This uses the Dynatrace Event API to push CUSTOM_DEPLOYMENT events to Dynatrace</a:t>
            </a:r>
          </a:p>
        </p:txBody>
      </p:sp>
      <p:sp>
        <p:nvSpPr>
          <p:cNvPr id="7" name="Arrow: Right 20">
            <a:extLst>
              <a:ext uri="{FF2B5EF4-FFF2-40B4-BE49-F238E27FC236}">
                <a16:creationId xmlns:a16="http://schemas.microsoft.com/office/drawing/2014/main" id="{16DAD25E-BF4C-B946-AC55-735C3BD07DB1}"/>
              </a:ext>
            </a:extLst>
          </p:cNvPr>
          <p:cNvSpPr/>
          <p:nvPr/>
        </p:nvSpPr>
        <p:spPr>
          <a:xfrm flipH="1">
            <a:off x="7439063" y="2091370"/>
            <a:ext cx="4750215" cy="222623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Push an Event to this Dynatrace Tenant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Define Entity Type (=SERVICE) and Tags (</a:t>
            </a:r>
            <a:r>
              <a:rPr kumimoji="0" lang="en-US" sz="1600" b="0" i="0" u="none" strike="noStrike" kern="1200" cap="none" spc="0" normalizeH="0" baseline="0" noProof="0" dirty="0" err="1">
                <a:ln>
                  <a:noFill/>
                </a:ln>
                <a:solidFill>
                  <a:srgbClr val="FFFFFF"/>
                </a:solidFill>
                <a:effectLst/>
                <a:uLnTx/>
                <a:uFillTx/>
                <a:latin typeface="Bernina Sans" pitchFamily="50" charset="0"/>
                <a:ea typeface="+mn-ea"/>
                <a:cs typeface="+mn-cs"/>
              </a:rPr>
              <a:t>app:carts</a:t>
            </a: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 stage: dev) with Kubernetes context</a:t>
            </a:r>
          </a:p>
        </p:txBody>
      </p:sp>
    </p:spTree>
    <p:extLst>
      <p:ext uri="{BB962C8B-B14F-4D97-AF65-F5344CB8AC3E}">
        <p14:creationId xmlns:p14="http://schemas.microsoft.com/office/powerpoint/2010/main" val="1646204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Tag mappings in the Service view</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Looking at the tags for </a:t>
            </a:r>
            <a:r>
              <a:rPr lang="en-US" dirty="0" err="1"/>
              <a:t>ItemController</a:t>
            </a:r>
            <a:r>
              <a:rPr lang="en-US" dirty="0"/>
              <a:t> in dev</a:t>
            </a:r>
          </a:p>
          <a:p>
            <a:r>
              <a:rPr lang="en-US" dirty="0"/>
              <a:t>Tags matching with </a:t>
            </a:r>
            <a:r>
              <a:rPr lang="en-US" dirty="0" err="1"/>
              <a:t>createDynatraceDeploymentEvent</a:t>
            </a:r>
            <a:r>
              <a:rPr lang="en-US" dirty="0"/>
              <a:t> in Jenkins pipeline definition </a:t>
            </a:r>
          </a:p>
        </p:txBody>
      </p:sp>
      <p:pic>
        <p:nvPicPr>
          <p:cNvPr id="8" name="Picture 7">
            <a:extLst>
              <a:ext uri="{FF2B5EF4-FFF2-40B4-BE49-F238E27FC236}">
                <a16:creationId xmlns:a16="http://schemas.microsoft.com/office/drawing/2014/main" id="{1908E6C2-2DF0-A242-8CF7-4A80378C87F9}"/>
              </a:ext>
            </a:extLst>
          </p:cNvPr>
          <p:cNvPicPr>
            <a:picLocks noChangeAspect="1"/>
          </p:cNvPicPr>
          <p:nvPr/>
        </p:nvPicPr>
        <p:blipFill>
          <a:blip r:embed="rId2"/>
          <a:stretch>
            <a:fillRect/>
          </a:stretch>
        </p:blipFill>
        <p:spPr>
          <a:xfrm>
            <a:off x="838200" y="2621536"/>
            <a:ext cx="6882493" cy="3774270"/>
          </a:xfrm>
          <a:prstGeom prst="rect">
            <a:avLst/>
          </a:prstGeom>
          <a:ln>
            <a:solidFill>
              <a:schemeClr val="tx1">
                <a:lumMod val="50000"/>
                <a:lumOff val="50000"/>
              </a:schemeClr>
            </a:solidFill>
          </a:ln>
        </p:spPr>
      </p:pic>
      <p:sp>
        <p:nvSpPr>
          <p:cNvPr id="9" name="Rectangle 8">
            <a:extLst>
              <a:ext uri="{FF2B5EF4-FFF2-40B4-BE49-F238E27FC236}">
                <a16:creationId xmlns:a16="http://schemas.microsoft.com/office/drawing/2014/main" id="{4EB25202-64F0-E342-B237-4A8764D46A75}"/>
              </a:ext>
            </a:extLst>
          </p:cNvPr>
          <p:cNvSpPr/>
          <p:nvPr/>
        </p:nvSpPr>
        <p:spPr>
          <a:xfrm>
            <a:off x="1150714" y="3547097"/>
            <a:ext cx="1446437" cy="359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1B3DAB6-39F1-DA49-9D5A-47D4408AD20B}"/>
              </a:ext>
            </a:extLst>
          </p:cNvPr>
          <p:cNvSpPr/>
          <p:nvPr/>
        </p:nvSpPr>
        <p:spPr>
          <a:xfrm>
            <a:off x="2989266" y="3859787"/>
            <a:ext cx="1446437" cy="3598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Arrow: Right 20">
            <a:extLst>
              <a:ext uri="{FF2B5EF4-FFF2-40B4-BE49-F238E27FC236}">
                <a16:creationId xmlns:a16="http://schemas.microsoft.com/office/drawing/2014/main" id="{16DAD25E-BF4C-B946-AC55-735C3BD07DB1}"/>
              </a:ext>
            </a:extLst>
          </p:cNvPr>
          <p:cNvSpPr/>
          <p:nvPr/>
        </p:nvSpPr>
        <p:spPr>
          <a:xfrm flipH="1">
            <a:off x="7191167" y="3019024"/>
            <a:ext cx="3563918" cy="19833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Service with tags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[Kubernetes]app : carts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mn-cs"/>
              </a:rPr>
              <a:t>[Kubernetes]stage : dev</a:t>
            </a:r>
          </a:p>
        </p:txBody>
      </p:sp>
    </p:spTree>
    <p:extLst>
      <p:ext uri="{BB962C8B-B14F-4D97-AF65-F5344CB8AC3E}">
        <p14:creationId xmlns:p14="http://schemas.microsoft.com/office/powerpoint/2010/main" val="397251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How performance perf test info is pushed to Dynatrace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200" y="1524001"/>
            <a:ext cx="10515600" cy="736844"/>
          </a:xfrm>
        </p:spPr>
        <p:txBody>
          <a:bodyPr/>
          <a:lstStyle/>
          <a:p>
            <a:r>
              <a:rPr lang="en-US" dirty="0"/>
              <a:t>This uses the Dynatrace Event API to push CUSTOM_INFO events to Dynatrace</a:t>
            </a:r>
          </a:p>
          <a:p>
            <a:endParaRPr lang="en-US" dirty="0"/>
          </a:p>
          <a:p>
            <a:endParaRPr lang="en-US" dirty="0"/>
          </a:p>
        </p:txBody>
      </p:sp>
      <p:pic>
        <p:nvPicPr>
          <p:cNvPr id="4" name="Picture 3">
            <a:extLst>
              <a:ext uri="{FF2B5EF4-FFF2-40B4-BE49-F238E27FC236}">
                <a16:creationId xmlns:a16="http://schemas.microsoft.com/office/drawing/2014/main" id="{CDD83C78-A209-644E-8856-077BE38D46E5}"/>
              </a:ext>
            </a:extLst>
          </p:cNvPr>
          <p:cNvPicPr>
            <a:picLocks noChangeAspect="1"/>
          </p:cNvPicPr>
          <p:nvPr/>
        </p:nvPicPr>
        <p:blipFill>
          <a:blip r:embed="rId2"/>
          <a:stretch>
            <a:fillRect/>
          </a:stretch>
        </p:blipFill>
        <p:spPr>
          <a:xfrm>
            <a:off x="1973945" y="2260845"/>
            <a:ext cx="7716980" cy="3858490"/>
          </a:xfrm>
          <a:prstGeom prst="rect">
            <a:avLst/>
          </a:prstGeom>
          <a:ln>
            <a:solidFill>
              <a:schemeClr val="tx1">
                <a:lumMod val="75000"/>
                <a:lumOff val="25000"/>
              </a:schemeClr>
            </a:solidFill>
          </a:ln>
        </p:spPr>
      </p:pic>
      <p:sp>
        <p:nvSpPr>
          <p:cNvPr id="8" name="Rectangle 7">
            <a:extLst>
              <a:ext uri="{FF2B5EF4-FFF2-40B4-BE49-F238E27FC236}">
                <a16:creationId xmlns:a16="http://schemas.microsoft.com/office/drawing/2014/main" id="{2C4D05F7-ED74-4C4D-B23D-A8CD14366FBD}"/>
              </a:ext>
            </a:extLst>
          </p:cNvPr>
          <p:cNvSpPr/>
          <p:nvPr/>
        </p:nvSpPr>
        <p:spPr>
          <a:xfrm>
            <a:off x="2846779" y="3946337"/>
            <a:ext cx="6844146" cy="17318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671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Performance Signature validation</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After the load test is completed, we validate the test against our </a:t>
            </a:r>
            <a:r>
              <a:rPr lang="en-US" dirty="0" err="1"/>
              <a:t>monspec</a:t>
            </a:r>
            <a:r>
              <a:rPr lang="en-US" dirty="0"/>
              <a:t> file (see next slide), to determine if our build meets quality or not</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2"/>
          <a:stretch>
            <a:fillRect/>
          </a:stretch>
        </p:blipFill>
        <p:spPr>
          <a:xfrm>
            <a:off x="1598612" y="3007570"/>
            <a:ext cx="8791575" cy="1276350"/>
          </a:xfrm>
          <a:prstGeom prst="rect">
            <a:avLst/>
          </a:prstGeom>
          <a:ln>
            <a:solidFill>
              <a:schemeClr val="tx1"/>
            </a:solidFill>
          </a:ln>
        </p:spPr>
      </p:pic>
    </p:spTree>
    <p:extLst>
      <p:ext uri="{BB962C8B-B14F-4D97-AF65-F5344CB8AC3E}">
        <p14:creationId xmlns:p14="http://schemas.microsoft.com/office/powerpoint/2010/main" val="642256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B02E-1C18-4614-983A-86E1F50E8554}"/>
              </a:ext>
            </a:extLst>
          </p:cNvPr>
          <p:cNvSpPr>
            <a:spLocks noGrp="1"/>
          </p:cNvSpPr>
          <p:nvPr>
            <p:ph type="title"/>
          </p:nvPr>
        </p:nvSpPr>
        <p:spPr/>
        <p:txBody>
          <a:bodyPr/>
          <a:lstStyle/>
          <a:p>
            <a:r>
              <a:rPr lang="en-US" dirty="0"/>
              <a:t>Sample </a:t>
            </a:r>
            <a:r>
              <a:rPr lang="en-US" dirty="0" err="1"/>
              <a:t>Monspec</a:t>
            </a:r>
            <a:r>
              <a:rPr lang="en-US" dirty="0"/>
              <a:t> File</a:t>
            </a:r>
          </a:p>
        </p:txBody>
      </p:sp>
      <p:sp>
        <p:nvSpPr>
          <p:cNvPr id="3" name="Text Placeholder 2">
            <a:extLst>
              <a:ext uri="{FF2B5EF4-FFF2-40B4-BE49-F238E27FC236}">
                <a16:creationId xmlns:a16="http://schemas.microsoft.com/office/drawing/2014/main" id="{739E3B7A-02BF-45BE-B739-85D55D90D219}"/>
              </a:ext>
            </a:extLst>
          </p:cNvPr>
          <p:cNvSpPr>
            <a:spLocks noGrp="1"/>
          </p:cNvSpPr>
          <p:nvPr>
            <p:ph type="body" sz="quarter" idx="10"/>
          </p:nvPr>
        </p:nvSpPr>
        <p:spPr>
          <a:xfrm>
            <a:off x="838200" y="1352551"/>
            <a:ext cx="10515600" cy="3833812"/>
          </a:xfrm>
        </p:spPr>
        <p:txBody>
          <a:bodyPr>
            <a:normAutofit fontScale="62500" lnSpcReduction="20000"/>
          </a:bodyPr>
          <a:lstStyle/>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spec_version</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"2.0"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"timeseries"</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timeseriesId</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t>
            </a:r>
            <a:r>
              <a:rPr lang="en-US" dirty="0" err="1">
                <a:solidFill>
                  <a:srgbClr val="267F99"/>
                </a:solidFill>
                <a:latin typeface="Consolas" panose="020B0609020204030204" pitchFamily="49" charset="0"/>
              </a:rPr>
              <a:t>com.dynatrace.builtin:service.responsetime</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"aggregation"</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"avg"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"tags"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app:carts</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stage:dev</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upperWarning</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1000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upperSevere</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3000</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p:txBody>
      </p:sp>
      <p:sp>
        <p:nvSpPr>
          <p:cNvPr id="4" name="Text Placeholder 2">
            <a:extLst>
              <a:ext uri="{FF2B5EF4-FFF2-40B4-BE49-F238E27FC236}">
                <a16:creationId xmlns:a16="http://schemas.microsoft.com/office/drawing/2014/main" id="{7CC948D1-D92B-9C47-855B-DBDE201BA033}"/>
              </a:ext>
            </a:extLst>
          </p:cNvPr>
          <p:cNvSpPr txBox="1">
            <a:spLocks/>
          </p:cNvSpPr>
          <p:nvPr/>
        </p:nvSpPr>
        <p:spPr>
          <a:xfrm>
            <a:off x="838200" y="5436944"/>
            <a:ext cx="10515600" cy="9906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Refer to Time Series API doc for available </a:t>
            </a:r>
            <a:r>
              <a:rPr lang="en-US" dirty="0" err="1"/>
              <a:t>timeSeriesId</a:t>
            </a:r>
            <a:r>
              <a:rPr lang="en-US" dirty="0"/>
              <a:t> and aggregations : </a:t>
            </a:r>
            <a:r>
              <a:rPr lang="en-US" dirty="0">
                <a:hlinkClick r:id="rId2"/>
              </a:rPr>
              <a:t>https://www.dynatrace.com/support/help/shortlink/api-metrics</a:t>
            </a:r>
            <a:r>
              <a:rPr lang="en-US" dirty="0"/>
              <a:t> </a:t>
            </a:r>
          </a:p>
        </p:txBody>
      </p:sp>
      <p:sp>
        <p:nvSpPr>
          <p:cNvPr id="5" name="Arrow: Right 5">
            <a:extLst>
              <a:ext uri="{FF2B5EF4-FFF2-40B4-BE49-F238E27FC236}">
                <a16:creationId xmlns:a16="http://schemas.microsoft.com/office/drawing/2014/main" id="{5836E4A3-C4F0-B34F-8F92-9845320CCAED}"/>
              </a:ext>
            </a:extLst>
          </p:cNvPr>
          <p:cNvSpPr/>
          <p:nvPr/>
        </p:nvSpPr>
        <p:spPr>
          <a:xfrm flipH="1">
            <a:off x="4286227" y="3504258"/>
            <a:ext cx="3995252" cy="56416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fails the build if limits are exceeded</a:t>
            </a:r>
          </a:p>
        </p:txBody>
      </p:sp>
      <p:sp>
        <p:nvSpPr>
          <p:cNvPr id="6" name="Arrow: Right 6">
            <a:extLst>
              <a:ext uri="{FF2B5EF4-FFF2-40B4-BE49-F238E27FC236}">
                <a16:creationId xmlns:a16="http://schemas.microsoft.com/office/drawing/2014/main" id="{83691F47-84A2-2341-A8FA-F7FCD3E52D7A}"/>
              </a:ext>
            </a:extLst>
          </p:cNvPr>
          <p:cNvSpPr/>
          <p:nvPr/>
        </p:nvSpPr>
        <p:spPr>
          <a:xfrm flipH="1">
            <a:off x="7074307" y="2982071"/>
            <a:ext cx="4009195" cy="56416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specify entities by tags</a:t>
            </a:r>
          </a:p>
        </p:txBody>
      </p:sp>
    </p:spTree>
    <p:extLst>
      <p:ext uri="{BB962C8B-B14F-4D97-AF65-F5344CB8AC3E}">
        <p14:creationId xmlns:p14="http://schemas.microsoft.com/office/powerpoint/2010/main" val="4115961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7C911A-1DAD-E74D-8C63-964B200F480B}"/>
              </a:ext>
            </a:extLst>
          </p:cNvPr>
          <p:cNvSpPr>
            <a:spLocks noGrp="1"/>
          </p:cNvSpPr>
          <p:nvPr>
            <p:ph type="title"/>
          </p:nvPr>
        </p:nvSpPr>
        <p:spPr>
          <a:xfrm>
            <a:off x="838199" y="365126"/>
            <a:ext cx="9736657" cy="736844"/>
          </a:xfrm>
        </p:spPr>
        <p:txBody>
          <a:bodyPr>
            <a:normAutofit/>
          </a:bodyPr>
          <a:lstStyle/>
          <a:p>
            <a:r>
              <a:rPr lang="en-US"/>
              <a:t>Performance Signature Definition – Upper and Lower Limit</a:t>
            </a:r>
          </a:p>
        </p:txBody>
      </p:sp>
      <p:cxnSp>
        <p:nvCxnSpPr>
          <p:cNvPr id="8" name="Straight Arrow Connector 7">
            <a:extLst>
              <a:ext uri="{FF2B5EF4-FFF2-40B4-BE49-F238E27FC236}">
                <a16:creationId xmlns:a16="http://schemas.microsoft.com/office/drawing/2014/main" id="{A6E0A393-6B6E-46B4-8BD1-ADBEE2913520}"/>
              </a:ext>
            </a:extLst>
          </p:cNvPr>
          <p:cNvCxnSpPr>
            <a:cxnSpLocks/>
          </p:cNvCxnSpPr>
          <p:nvPr/>
        </p:nvCxnSpPr>
        <p:spPr>
          <a:xfrm flipV="1">
            <a:off x="2088189" y="2292691"/>
            <a:ext cx="0" cy="29394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8C6ED7-2D96-4775-877E-A9746B659B45}"/>
              </a:ext>
            </a:extLst>
          </p:cNvPr>
          <p:cNvCxnSpPr>
            <a:cxnSpLocks/>
          </p:cNvCxnSpPr>
          <p:nvPr/>
        </p:nvCxnSpPr>
        <p:spPr>
          <a:xfrm flipV="1">
            <a:off x="2088189" y="5232151"/>
            <a:ext cx="37594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91044D-8C6F-46FD-9C98-CD36D5E6AA7C}"/>
              </a:ext>
            </a:extLst>
          </p:cNvPr>
          <p:cNvSpPr txBox="1"/>
          <p:nvPr/>
        </p:nvSpPr>
        <p:spPr>
          <a:xfrm>
            <a:off x="3058344" y="1787129"/>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1" i="0" u="none" strike="noStrike" kern="1200" cap="none" spc="0" normalizeH="0" baseline="0" noProof="0">
                <a:ln>
                  <a:noFill/>
                </a:ln>
                <a:solidFill>
                  <a:srgbClr val="0F1419"/>
                </a:solidFill>
                <a:effectLst/>
                <a:uLnTx/>
                <a:uFillTx/>
                <a:latin typeface="Bernina Sans Light" pitchFamily="50" charset="0"/>
                <a:ea typeface="+mn-ea"/>
                <a:cs typeface="+mn-cs"/>
              </a:rPr>
              <a:t>Response Time</a:t>
            </a:r>
          </a:p>
        </p:txBody>
      </p:sp>
      <p:cxnSp>
        <p:nvCxnSpPr>
          <p:cNvPr id="17" name="Straight Connector 16">
            <a:extLst>
              <a:ext uri="{FF2B5EF4-FFF2-40B4-BE49-F238E27FC236}">
                <a16:creationId xmlns:a16="http://schemas.microsoft.com/office/drawing/2014/main" id="{F4245D42-23B4-4887-AC79-D43AC60E5AB8}"/>
              </a:ext>
            </a:extLst>
          </p:cNvPr>
          <p:cNvCxnSpPr>
            <a:cxnSpLocks/>
          </p:cNvCxnSpPr>
          <p:nvPr/>
        </p:nvCxnSpPr>
        <p:spPr>
          <a:xfrm flipV="1">
            <a:off x="2092650" y="3228284"/>
            <a:ext cx="3754987" cy="4460"/>
          </a:xfrm>
          <a:prstGeom prst="line">
            <a:avLst/>
          </a:prstGeom>
          <a:ln>
            <a:solidFill>
              <a:srgbClr val="FFC000"/>
            </a:solidFill>
            <a:prstDash val="dash"/>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03E4B96F-A864-4D7D-AB72-5BDF2321DB24}"/>
              </a:ext>
            </a:extLst>
          </p:cNvPr>
          <p:cNvCxnSpPr>
            <a:cxnSpLocks/>
          </p:cNvCxnSpPr>
          <p:nvPr/>
        </p:nvCxnSpPr>
        <p:spPr>
          <a:xfrm>
            <a:off x="2088189" y="2797485"/>
            <a:ext cx="3759448" cy="0"/>
          </a:xfrm>
          <a:prstGeom prst="line">
            <a:avLst/>
          </a:prstGeom>
          <a:ln>
            <a:solidFill>
              <a:srgbClr val="C00000"/>
            </a:solidFill>
            <a:prstDash val="dash"/>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EAB7B5BC-1181-450A-A1E2-39B99FA987DC}"/>
              </a:ext>
            </a:extLst>
          </p:cNvPr>
          <p:cNvSpPr txBox="1"/>
          <p:nvPr/>
        </p:nvSpPr>
        <p:spPr>
          <a:xfrm>
            <a:off x="71739" y="2612819"/>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Upper</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Severe</a:t>
            </a:r>
            <a:endPar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endParaRPr>
          </a:p>
        </p:txBody>
      </p:sp>
      <p:sp>
        <p:nvSpPr>
          <p:cNvPr id="20" name="TextBox 19">
            <a:extLst>
              <a:ext uri="{FF2B5EF4-FFF2-40B4-BE49-F238E27FC236}">
                <a16:creationId xmlns:a16="http://schemas.microsoft.com/office/drawing/2014/main" id="{04AF9D28-A779-47BF-B71D-DE05A1E1BA98}"/>
              </a:ext>
            </a:extLst>
          </p:cNvPr>
          <p:cNvSpPr txBox="1"/>
          <p:nvPr/>
        </p:nvSpPr>
        <p:spPr>
          <a:xfrm>
            <a:off x="71739" y="3047399"/>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Upper</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Warning</a:t>
            </a:r>
            <a:endPar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endParaRPr>
          </a:p>
        </p:txBody>
      </p:sp>
      <p:sp>
        <p:nvSpPr>
          <p:cNvPr id="23" name="Freeform: Shape 22">
            <a:extLst>
              <a:ext uri="{FF2B5EF4-FFF2-40B4-BE49-F238E27FC236}">
                <a16:creationId xmlns:a16="http://schemas.microsoft.com/office/drawing/2014/main" id="{C3174330-D85D-4C6D-A595-8A4289B2CEDE}"/>
              </a:ext>
            </a:extLst>
          </p:cNvPr>
          <p:cNvSpPr/>
          <p:nvPr/>
        </p:nvSpPr>
        <p:spPr>
          <a:xfrm>
            <a:off x="2106031" y="2640905"/>
            <a:ext cx="3773573" cy="1189947"/>
          </a:xfrm>
          <a:custGeom>
            <a:avLst/>
            <a:gdLst>
              <a:gd name="connsiteX0" fmla="*/ 0 w 3773573"/>
              <a:gd name="connsiteY0" fmla="*/ 1119292 h 1189947"/>
              <a:gd name="connsiteX1" fmla="*/ 713678 w 3773573"/>
              <a:gd name="connsiteY1" fmla="*/ 592955 h 1189947"/>
              <a:gd name="connsiteX2" fmla="*/ 1284621 w 3773573"/>
              <a:gd name="connsiteY2" fmla="*/ 958715 h 1189947"/>
              <a:gd name="connsiteX3" fmla="*/ 1717288 w 3773573"/>
              <a:gd name="connsiteY3" fmla="*/ 472521 h 1189947"/>
              <a:gd name="connsiteX4" fmla="*/ 2091969 w 3773573"/>
              <a:gd name="connsiteY4" fmla="*/ 757993 h 1189947"/>
              <a:gd name="connsiteX5" fmla="*/ 2328375 w 3773573"/>
              <a:gd name="connsiteY5" fmla="*/ 4170 h 1189947"/>
              <a:gd name="connsiteX6" fmla="*/ 2734279 w 3773573"/>
              <a:gd name="connsiteY6" fmla="*/ 1154976 h 1189947"/>
              <a:gd name="connsiteX7" fmla="*/ 3572851 w 3773573"/>
              <a:gd name="connsiteY7" fmla="*/ 891807 h 1189947"/>
              <a:gd name="connsiteX8" fmla="*/ 3773573 w 3773573"/>
              <a:gd name="connsiteY8" fmla="*/ 887347 h 1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3573" h="1189947">
                <a:moveTo>
                  <a:pt x="0" y="1119292"/>
                </a:moveTo>
                <a:cubicBezTo>
                  <a:pt x="249787" y="869505"/>
                  <a:pt x="499575" y="619718"/>
                  <a:pt x="713678" y="592955"/>
                </a:cubicBezTo>
                <a:cubicBezTo>
                  <a:pt x="927782" y="566192"/>
                  <a:pt x="1117353" y="978787"/>
                  <a:pt x="1284621" y="958715"/>
                </a:cubicBezTo>
                <a:cubicBezTo>
                  <a:pt x="1451889" y="938643"/>
                  <a:pt x="1582730" y="505975"/>
                  <a:pt x="1717288" y="472521"/>
                </a:cubicBezTo>
                <a:cubicBezTo>
                  <a:pt x="1851846" y="439067"/>
                  <a:pt x="1990121" y="836051"/>
                  <a:pt x="2091969" y="757993"/>
                </a:cubicBezTo>
                <a:cubicBezTo>
                  <a:pt x="2193817" y="679934"/>
                  <a:pt x="2221323" y="-61994"/>
                  <a:pt x="2328375" y="4170"/>
                </a:cubicBezTo>
                <a:cubicBezTo>
                  <a:pt x="2435427" y="70334"/>
                  <a:pt x="2526866" y="1007036"/>
                  <a:pt x="2734279" y="1154976"/>
                </a:cubicBezTo>
                <a:cubicBezTo>
                  <a:pt x="2941692" y="1302916"/>
                  <a:pt x="3399635" y="936412"/>
                  <a:pt x="3572851" y="891807"/>
                </a:cubicBezTo>
                <a:cubicBezTo>
                  <a:pt x="3746067" y="847202"/>
                  <a:pt x="3759820" y="867274"/>
                  <a:pt x="3773573" y="887347"/>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BCE4BEEC-D0F1-4616-8221-E325DB7A0B09}"/>
              </a:ext>
            </a:extLst>
          </p:cNvPr>
          <p:cNvSpPr txBox="1"/>
          <p:nvPr/>
        </p:nvSpPr>
        <p:spPr>
          <a:xfrm>
            <a:off x="529678" y="5763387"/>
            <a:ext cx="89443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sym typeface="Wingdings" panose="05000000000000000000" pitchFamily="2" charset="2"/>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Warning</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Limit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raises</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 </a:t>
            </a:r>
            <a:r>
              <a:rPr kumimoji="0" lang="de-AT" sz="1800" b="1" i="0" u="none" strike="noStrike" kern="1200" cap="none" spc="0" normalizeH="0" baseline="0" noProof="0" dirty="0" err="1">
                <a:ln>
                  <a:noFill/>
                </a:ln>
                <a:solidFill>
                  <a:srgbClr val="0F1419"/>
                </a:solidFill>
                <a:effectLst/>
                <a:uLnTx/>
                <a:uFillTx/>
                <a:latin typeface="Bernina Sans Light" pitchFamily="50" charset="0"/>
                <a:ea typeface="+mn-ea"/>
                <a:cs typeface="+mn-cs"/>
              </a:rPr>
              <a:t>Warning</a:t>
            </a:r>
            <a:r>
              <a:rPr kumimoji="0" lang="de-AT" sz="1800" b="1"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(i.e.,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unstable</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Jenkins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build</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sym typeface="Wingdings" panose="05000000000000000000" pitchFamily="2" charset="2"/>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Severe</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Limit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raises</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 </a:t>
            </a:r>
            <a:r>
              <a:rPr kumimoji="0" lang="de-AT" sz="1800" b="1" i="0" u="none" strike="noStrike" kern="1200" cap="none" spc="0" normalizeH="0" baseline="0" noProof="0" dirty="0" err="1">
                <a:ln>
                  <a:noFill/>
                </a:ln>
                <a:solidFill>
                  <a:srgbClr val="0F1419"/>
                </a:solidFill>
                <a:effectLst/>
                <a:uLnTx/>
                <a:uFillTx/>
                <a:latin typeface="Bernina Sans Light" pitchFamily="50" charset="0"/>
                <a:ea typeface="+mn-ea"/>
                <a:cs typeface="+mn-cs"/>
              </a:rPr>
              <a:t>Failure</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(i.e.,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failed</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Jenkins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build</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a:t>
            </a:r>
          </a:p>
        </p:txBody>
      </p:sp>
      <p:cxnSp>
        <p:nvCxnSpPr>
          <p:cNvPr id="13" name="Straight Arrow Connector 12">
            <a:extLst>
              <a:ext uri="{FF2B5EF4-FFF2-40B4-BE49-F238E27FC236}">
                <a16:creationId xmlns:a16="http://schemas.microsoft.com/office/drawing/2014/main" id="{78339411-BD60-E44D-9A15-6129F2E1E785}"/>
              </a:ext>
            </a:extLst>
          </p:cNvPr>
          <p:cNvCxnSpPr>
            <a:cxnSpLocks/>
          </p:cNvCxnSpPr>
          <p:nvPr/>
        </p:nvCxnSpPr>
        <p:spPr>
          <a:xfrm flipV="1">
            <a:off x="7405148" y="2288511"/>
            <a:ext cx="0" cy="29394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02B7ED-27C7-E44A-9720-9A31BB882B36}"/>
              </a:ext>
            </a:extLst>
          </p:cNvPr>
          <p:cNvCxnSpPr>
            <a:cxnSpLocks/>
          </p:cNvCxnSpPr>
          <p:nvPr/>
        </p:nvCxnSpPr>
        <p:spPr>
          <a:xfrm flipV="1">
            <a:off x="7405148" y="5227971"/>
            <a:ext cx="37594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06126-A2DB-A946-922F-11BC0D2538DC}"/>
              </a:ext>
            </a:extLst>
          </p:cNvPr>
          <p:cNvSpPr txBox="1"/>
          <p:nvPr/>
        </p:nvSpPr>
        <p:spPr>
          <a:xfrm>
            <a:off x="8375303" y="1782949"/>
            <a:ext cx="1868945" cy="36933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F1419"/>
                </a:solidFill>
                <a:effectLst/>
                <a:uLnTx/>
                <a:uFillTx/>
                <a:latin typeface="Bernina Sans Light" pitchFamily="50" charset="0"/>
                <a:ea typeface="+mn-ea"/>
                <a:cs typeface="+mn-cs"/>
              </a:rPr>
              <a:t>Throughput</a:t>
            </a:r>
          </a:p>
        </p:txBody>
      </p:sp>
      <p:cxnSp>
        <p:nvCxnSpPr>
          <p:cNvPr id="21" name="Straight Connector 20">
            <a:extLst>
              <a:ext uri="{FF2B5EF4-FFF2-40B4-BE49-F238E27FC236}">
                <a16:creationId xmlns:a16="http://schemas.microsoft.com/office/drawing/2014/main" id="{FB4ECC58-4242-B54B-AA8E-B13CD10A9384}"/>
              </a:ext>
            </a:extLst>
          </p:cNvPr>
          <p:cNvCxnSpPr>
            <a:cxnSpLocks/>
          </p:cNvCxnSpPr>
          <p:nvPr/>
        </p:nvCxnSpPr>
        <p:spPr>
          <a:xfrm flipV="1">
            <a:off x="7422990" y="4287450"/>
            <a:ext cx="3754987" cy="4460"/>
          </a:xfrm>
          <a:prstGeom prst="line">
            <a:avLst/>
          </a:prstGeom>
          <a:ln>
            <a:solidFill>
              <a:srgbClr val="FFC000"/>
            </a:solidFill>
            <a:prstDash val="dash"/>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CC4A0595-2D7A-D845-A82A-D270469FFF8A}"/>
              </a:ext>
            </a:extLst>
          </p:cNvPr>
          <p:cNvCxnSpPr>
            <a:cxnSpLocks/>
          </p:cNvCxnSpPr>
          <p:nvPr/>
        </p:nvCxnSpPr>
        <p:spPr>
          <a:xfrm>
            <a:off x="7437115" y="4815609"/>
            <a:ext cx="3759448" cy="0"/>
          </a:xfrm>
          <a:prstGeom prst="line">
            <a:avLst/>
          </a:prstGeom>
          <a:ln>
            <a:solidFill>
              <a:srgbClr val="C00000"/>
            </a:solidFill>
            <a:prstDash val="dash"/>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CCA429CD-1B6A-CB43-B354-8A2914C331B4}"/>
              </a:ext>
            </a:extLst>
          </p:cNvPr>
          <p:cNvSpPr txBox="1"/>
          <p:nvPr/>
        </p:nvSpPr>
        <p:spPr>
          <a:xfrm>
            <a:off x="5686171" y="4630943"/>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Lower</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Severe</a:t>
            </a:r>
            <a:endPar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endParaRPr>
          </a:p>
        </p:txBody>
      </p:sp>
      <p:sp>
        <p:nvSpPr>
          <p:cNvPr id="25" name="TextBox 24">
            <a:extLst>
              <a:ext uri="{FF2B5EF4-FFF2-40B4-BE49-F238E27FC236}">
                <a16:creationId xmlns:a16="http://schemas.microsoft.com/office/drawing/2014/main" id="{DB3365FE-3848-1445-81C0-34E83191B447}"/>
              </a:ext>
            </a:extLst>
          </p:cNvPr>
          <p:cNvSpPr txBox="1"/>
          <p:nvPr/>
        </p:nvSpPr>
        <p:spPr>
          <a:xfrm>
            <a:off x="5587695" y="4099159"/>
            <a:ext cx="18689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Lower</a:t>
            </a:r>
            <a:r>
              <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rPr>
              <a:t> </a:t>
            </a:r>
            <a:r>
              <a:rPr kumimoji="0" lang="de-AT" sz="1800" b="0" i="0" u="none" strike="noStrike" kern="1200" cap="none" spc="0" normalizeH="0" baseline="0" noProof="0" dirty="0" err="1">
                <a:ln>
                  <a:noFill/>
                </a:ln>
                <a:solidFill>
                  <a:srgbClr val="0F1419"/>
                </a:solidFill>
                <a:effectLst/>
                <a:uLnTx/>
                <a:uFillTx/>
                <a:latin typeface="Bernina Sans Light" pitchFamily="50" charset="0"/>
                <a:ea typeface="+mn-ea"/>
                <a:cs typeface="+mn-cs"/>
              </a:rPr>
              <a:t>Warning</a:t>
            </a:r>
            <a:endParaRPr kumimoji="0" lang="de-AT" sz="1800" b="0" i="0" u="none" strike="noStrike" kern="1200" cap="none" spc="0" normalizeH="0" baseline="0" noProof="0" dirty="0">
              <a:ln>
                <a:noFill/>
              </a:ln>
              <a:solidFill>
                <a:srgbClr val="0F1419"/>
              </a:solidFill>
              <a:effectLst/>
              <a:uLnTx/>
              <a:uFillTx/>
              <a:latin typeface="Bernina Sans Light" pitchFamily="50" charset="0"/>
              <a:ea typeface="+mn-ea"/>
              <a:cs typeface="+mn-cs"/>
            </a:endParaRPr>
          </a:p>
        </p:txBody>
      </p:sp>
      <p:sp>
        <p:nvSpPr>
          <p:cNvPr id="26" name="Freeform: Shape 31">
            <a:extLst>
              <a:ext uri="{FF2B5EF4-FFF2-40B4-BE49-F238E27FC236}">
                <a16:creationId xmlns:a16="http://schemas.microsoft.com/office/drawing/2014/main" id="{61E6ACFC-3A0F-AB41-85F4-E5FE8AE189EE}"/>
              </a:ext>
            </a:extLst>
          </p:cNvPr>
          <p:cNvSpPr/>
          <p:nvPr/>
        </p:nvSpPr>
        <p:spPr>
          <a:xfrm>
            <a:off x="7399943" y="3234033"/>
            <a:ext cx="3675442" cy="1781003"/>
          </a:xfrm>
          <a:custGeom>
            <a:avLst/>
            <a:gdLst>
              <a:gd name="connsiteX0" fmla="*/ 0 w 3675442"/>
              <a:gd name="connsiteY0" fmla="*/ 111339 h 1781003"/>
              <a:gd name="connsiteX1" fmla="*/ 762743 w 3675442"/>
              <a:gd name="connsiteY1" fmla="*/ 93497 h 1781003"/>
              <a:gd name="connsiteX2" fmla="*/ 1159727 w 3675442"/>
              <a:gd name="connsiteY2" fmla="*/ 1123870 h 1781003"/>
              <a:gd name="connsiteX3" fmla="*/ 1552249 w 3675442"/>
              <a:gd name="connsiteY3" fmla="*/ 816096 h 1781003"/>
              <a:gd name="connsiteX4" fmla="*/ 2002759 w 3675442"/>
              <a:gd name="connsiteY4" fmla="*/ 1752798 h 1781003"/>
              <a:gd name="connsiteX5" fmla="*/ 2560320 w 3675442"/>
              <a:gd name="connsiteY5" fmla="*/ 1471788 h 1781003"/>
              <a:gd name="connsiteX6" fmla="*/ 2854712 w 3675442"/>
              <a:gd name="connsiteY6" fmla="*/ 807175 h 1781003"/>
              <a:gd name="connsiteX7" fmla="*/ 3675442 w 3675442"/>
              <a:gd name="connsiteY7" fmla="*/ 544006 h 178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5442" h="1781003">
                <a:moveTo>
                  <a:pt x="0" y="111339"/>
                </a:moveTo>
                <a:cubicBezTo>
                  <a:pt x="284727" y="18040"/>
                  <a:pt x="569455" y="-75258"/>
                  <a:pt x="762743" y="93497"/>
                </a:cubicBezTo>
                <a:cubicBezTo>
                  <a:pt x="956031" y="262252"/>
                  <a:pt x="1028143" y="1003437"/>
                  <a:pt x="1159727" y="1123870"/>
                </a:cubicBezTo>
                <a:cubicBezTo>
                  <a:pt x="1291311" y="1244303"/>
                  <a:pt x="1411744" y="711275"/>
                  <a:pt x="1552249" y="816096"/>
                </a:cubicBezTo>
                <a:cubicBezTo>
                  <a:pt x="1692754" y="920917"/>
                  <a:pt x="1834747" y="1643516"/>
                  <a:pt x="2002759" y="1752798"/>
                </a:cubicBezTo>
                <a:cubicBezTo>
                  <a:pt x="2170771" y="1862080"/>
                  <a:pt x="2418328" y="1629392"/>
                  <a:pt x="2560320" y="1471788"/>
                </a:cubicBezTo>
                <a:cubicBezTo>
                  <a:pt x="2702312" y="1314184"/>
                  <a:pt x="2668858" y="961805"/>
                  <a:pt x="2854712" y="807175"/>
                </a:cubicBezTo>
                <a:cubicBezTo>
                  <a:pt x="3040566" y="652545"/>
                  <a:pt x="3358004" y="598275"/>
                  <a:pt x="3675442" y="544006"/>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746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29241C-6AF6-45CC-9A88-CEAC421DAAE3}"/>
              </a:ext>
            </a:extLst>
          </p:cNvPr>
          <p:cNvSpPr>
            <a:spLocks noGrp="1"/>
          </p:cNvSpPr>
          <p:nvPr>
            <p:ph type="title"/>
          </p:nvPr>
        </p:nvSpPr>
        <p:spPr/>
        <p:txBody>
          <a:bodyPr>
            <a:normAutofit/>
          </a:bodyPr>
          <a:lstStyle/>
          <a:p>
            <a:r>
              <a:rPr lang="en-US" sz="2800" b="0" dirty="0">
                <a:latin typeface="Bernina Sans" pitchFamily="50" charset="0"/>
              </a:rPr>
              <a:t>Other potential quality gates &amp; metrics</a:t>
            </a:r>
          </a:p>
        </p:txBody>
      </p:sp>
      <p:grpSp>
        <p:nvGrpSpPr>
          <p:cNvPr id="25" name="Group 24">
            <a:extLst>
              <a:ext uri="{FF2B5EF4-FFF2-40B4-BE49-F238E27FC236}">
                <a16:creationId xmlns:a16="http://schemas.microsoft.com/office/drawing/2014/main" id="{7D83AB79-3D34-4EE2-8847-353A7F838141}"/>
              </a:ext>
            </a:extLst>
          </p:cNvPr>
          <p:cNvGrpSpPr/>
          <p:nvPr/>
        </p:nvGrpSpPr>
        <p:grpSpPr>
          <a:xfrm>
            <a:off x="6267056" y="1369232"/>
            <a:ext cx="2806143" cy="4505582"/>
            <a:chOff x="6345303" y="1266035"/>
            <a:chExt cx="2806143" cy="4505582"/>
          </a:xfrm>
        </p:grpSpPr>
        <p:sp>
          <p:nvSpPr>
            <p:cNvPr id="11" name="Content Placeholder 4">
              <a:extLst>
                <a:ext uri="{FF2B5EF4-FFF2-40B4-BE49-F238E27FC236}">
                  <a16:creationId xmlns:a16="http://schemas.microsoft.com/office/drawing/2014/main" id="{6AD5F830-5FD7-4705-A447-045DFA1D7574}"/>
                </a:ext>
              </a:extLst>
            </p:cNvPr>
            <p:cNvSpPr txBox="1">
              <a:spLocks/>
            </p:cNvSpPr>
            <p:nvPr/>
          </p:nvSpPr>
          <p:spPr>
            <a:xfrm rot="294667">
              <a:off x="6504891" y="1266035"/>
              <a:ext cx="2646555" cy="2326791"/>
            </a:xfrm>
            <a:prstGeom prst="rect">
              <a:avLst/>
            </a:prstGeom>
            <a:solidFill>
              <a:schemeClr val="accent2"/>
            </a:solidFill>
          </p:spPr>
          <p:txBody>
            <a:bodyPr vert="horz" wrap="square" lIns="182880" tIns="146304" rIns="182880" bIns="146304" rtlCol="0">
              <a:no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Check 3</a:t>
              </a:r>
            </a:p>
            <a:p>
              <a:pPr marL="380985" marR="0" lvl="0" indent="-38098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Are we jeopardizing our SLAs?</a:t>
              </a:r>
            </a:p>
            <a:p>
              <a:pPr marL="380985" marR="0" lvl="0" indent="-38098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Does load balancing work?</a:t>
              </a:r>
            </a:p>
            <a:p>
              <a:pPr marL="380985" marR="0" lvl="0" indent="-38098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Difference between Canaries?</a:t>
              </a:r>
              <a:endPar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endParaRPr>
            </a:p>
          </p:txBody>
        </p:sp>
        <p:sp>
          <p:nvSpPr>
            <p:cNvPr id="15" name="Content Placeholder 4">
              <a:extLst>
                <a:ext uri="{FF2B5EF4-FFF2-40B4-BE49-F238E27FC236}">
                  <a16:creationId xmlns:a16="http://schemas.microsoft.com/office/drawing/2014/main" id="{12003BE8-6739-4F75-80AA-9FDBACD8E035}"/>
                </a:ext>
              </a:extLst>
            </p:cNvPr>
            <p:cNvSpPr txBox="1">
              <a:spLocks/>
            </p:cNvSpPr>
            <p:nvPr/>
          </p:nvSpPr>
          <p:spPr>
            <a:xfrm rot="294667">
              <a:off x="6345303" y="3692406"/>
              <a:ext cx="2646555" cy="2079211"/>
            </a:xfrm>
            <a:prstGeom prst="rect">
              <a:avLst/>
            </a:prstGeom>
            <a:solidFill>
              <a:schemeClr val="bg1"/>
            </a:solidFill>
            <a:ln w="19050">
              <a:solidFill>
                <a:schemeClr val="accent2"/>
              </a:solidFill>
              <a:prstDash val="solid"/>
            </a:ln>
          </p:spPr>
          <p:txBody>
            <a:bodyPr vert="horz" wrap="square" lIns="182880" tIns="146304" rIns="182880" bIns="146304" rtlCol="0">
              <a:no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1"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Metrics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Response Time (Percentiles)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Throughput &amp; Perf per Instance / Canary</a:t>
              </a:r>
            </a:p>
          </p:txBody>
        </p:sp>
      </p:grpSp>
      <p:grpSp>
        <p:nvGrpSpPr>
          <p:cNvPr id="26" name="Group 25">
            <a:extLst>
              <a:ext uri="{FF2B5EF4-FFF2-40B4-BE49-F238E27FC236}">
                <a16:creationId xmlns:a16="http://schemas.microsoft.com/office/drawing/2014/main" id="{1D70F926-B172-45E6-887A-C8D30FD788E0}"/>
              </a:ext>
            </a:extLst>
          </p:cNvPr>
          <p:cNvGrpSpPr/>
          <p:nvPr/>
        </p:nvGrpSpPr>
        <p:grpSpPr>
          <a:xfrm>
            <a:off x="8553719" y="3155027"/>
            <a:ext cx="3201220" cy="3047443"/>
            <a:chOff x="8631966" y="3051830"/>
            <a:chExt cx="3201220" cy="3047443"/>
          </a:xfrm>
        </p:grpSpPr>
        <p:sp>
          <p:nvSpPr>
            <p:cNvPr id="12" name="Content Placeholder 3">
              <a:extLst>
                <a:ext uri="{FF2B5EF4-FFF2-40B4-BE49-F238E27FC236}">
                  <a16:creationId xmlns:a16="http://schemas.microsoft.com/office/drawing/2014/main" id="{61AB3C87-9670-462C-A6CA-DFF93B73F964}"/>
                </a:ext>
              </a:extLst>
            </p:cNvPr>
            <p:cNvSpPr txBox="1">
              <a:spLocks/>
            </p:cNvSpPr>
            <p:nvPr/>
          </p:nvSpPr>
          <p:spPr>
            <a:xfrm rot="1237165">
              <a:off x="9186631" y="3051830"/>
              <a:ext cx="2646555" cy="1291330"/>
            </a:xfrm>
            <a:prstGeom prst="rect">
              <a:avLst/>
            </a:prstGeom>
            <a:solidFill>
              <a:schemeClr val="accent1"/>
            </a:solidFill>
          </p:spPr>
          <p:txBody>
            <a:bodyPr vert="horz" wrap="square" lIns="182880" tIns="146304" rIns="182880" bIns="146304" rtlCol="0">
              <a:no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Check 4</a:t>
              </a:r>
            </a:p>
            <a:p>
              <a:pPr marL="380985" marR="0" lvl="0" indent="-380985"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Did we introduce new “hidden” exceptions?</a:t>
              </a:r>
              <a:endPar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endParaRPr>
            </a:p>
          </p:txBody>
        </p:sp>
        <p:sp>
          <p:nvSpPr>
            <p:cNvPr id="16" name="Content Placeholder 3">
              <a:extLst>
                <a:ext uri="{FF2B5EF4-FFF2-40B4-BE49-F238E27FC236}">
                  <a16:creationId xmlns:a16="http://schemas.microsoft.com/office/drawing/2014/main" id="{EA6CB61E-9DDA-48C2-A98D-8E64D5B1698D}"/>
                </a:ext>
              </a:extLst>
            </p:cNvPr>
            <p:cNvSpPr txBox="1">
              <a:spLocks/>
            </p:cNvSpPr>
            <p:nvPr/>
          </p:nvSpPr>
          <p:spPr>
            <a:xfrm rot="1237165">
              <a:off x="8631966" y="4345712"/>
              <a:ext cx="2628055" cy="1753561"/>
            </a:xfrm>
            <a:prstGeom prst="rect">
              <a:avLst/>
            </a:prstGeom>
            <a:solidFill>
              <a:schemeClr val="bg1"/>
            </a:solidFill>
            <a:ln w="19050">
              <a:solidFill>
                <a:schemeClr val="accent1"/>
              </a:solidFill>
              <a:prstDash val="solid"/>
            </a:ln>
          </p:spPr>
          <p:txBody>
            <a:bodyPr vert="horz" wrap="square" lIns="182880" tIns="146304" rIns="182880" bIns="146304" rtlCol="0">
              <a:no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1"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Metrics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Total Exceptions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Exceptions by Class &amp; Service</a:t>
              </a:r>
            </a:p>
            <a:p>
              <a:pPr marL="621882" marR="0" lvl="1" indent="-285739" algn="l" defTabSz="914400" rtl="0" eaLnBrk="1" fontAlgn="auto" latinLnBrk="0" hangingPunct="1">
                <a:lnSpc>
                  <a:spcPct val="100000"/>
                </a:lnSpc>
                <a:spcBef>
                  <a:spcPts val="500"/>
                </a:spcBef>
                <a:spcAft>
                  <a:spcPts val="0"/>
                </a:spcAft>
                <a:buClr>
                  <a:srgbClr val="0F1419"/>
                </a:buClr>
                <a:buSzTx/>
                <a:buFont typeface="Wingdings" panose="05000000000000000000" pitchFamily="2" charset="2"/>
                <a:buChar char="q"/>
                <a:tabLst/>
                <a:defRPr/>
              </a:pPr>
              <a:endPar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endParaRPr>
            </a:p>
          </p:txBody>
        </p:sp>
      </p:grpSp>
      <p:grpSp>
        <p:nvGrpSpPr>
          <p:cNvPr id="23" name="Group 22">
            <a:extLst>
              <a:ext uri="{FF2B5EF4-FFF2-40B4-BE49-F238E27FC236}">
                <a16:creationId xmlns:a16="http://schemas.microsoft.com/office/drawing/2014/main" id="{5E9A9C06-669D-4627-9A28-4B44934181B4}"/>
              </a:ext>
            </a:extLst>
          </p:cNvPr>
          <p:cNvGrpSpPr/>
          <p:nvPr/>
        </p:nvGrpSpPr>
        <p:grpSpPr>
          <a:xfrm>
            <a:off x="280630" y="2008964"/>
            <a:ext cx="3102822" cy="3741929"/>
            <a:chOff x="358877" y="1905767"/>
            <a:chExt cx="3102822" cy="3741929"/>
          </a:xfrm>
        </p:grpSpPr>
        <p:sp>
          <p:nvSpPr>
            <p:cNvPr id="13" name="Content Placeholder 3">
              <a:extLst>
                <a:ext uri="{FF2B5EF4-FFF2-40B4-BE49-F238E27FC236}">
                  <a16:creationId xmlns:a16="http://schemas.microsoft.com/office/drawing/2014/main" id="{061AC3E9-6849-4CA6-AFFF-BC3FEFA5F894}"/>
                </a:ext>
              </a:extLst>
            </p:cNvPr>
            <p:cNvSpPr txBox="1">
              <a:spLocks/>
            </p:cNvSpPr>
            <p:nvPr/>
          </p:nvSpPr>
          <p:spPr>
            <a:xfrm rot="20992724">
              <a:off x="712348" y="3013129"/>
              <a:ext cx="2749351" cy="2634567"/>
            </a:xfrm>
            <a:prstGeom prst="rect">
              <a:avLst/>
            </a:prstGeom>
            <a:solidFill>
              <a:schemeClr val="bg1"/>
            </a:solidFill>
            <a:ln w="19050">
              <a:solidFill>
                <a:schemeClr val="accent6"/>
              </a:solidFill>
              <a:prstDash val="solid"/>
            </a:ln>
          </p:spPr>
          <p:txBody>
            <a:bodyPr vert="horz" wrap="square" lIns="182880" tIns="146304" rIns="182880" bIns="146304" rtlCol="0">
              <a:sp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1"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Metrics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Memory usage</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Bytes sent / received</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Overall CPU</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CPU per transaction type</a:t>
              </a:r>
            </a:p>
          </p:txBody>
        </p:sp>
        <p:sp>
          <p:nvSpPr>
            <p:cNvPr id="18" name="Content Placeholder 3">
              <a:extLst>
                <a:ext uri="{FF2B5EF4-FFF2-40B4-BE49-F238E27FC236}">
                  <a16:creationId xmlns:a16="http://schemas.microsoft.com/office/drawing/2014/main" id="{C27F913B-EF0D-4EE0-95AA-1EB731AFB5A6}"/>
                </a:ext>
              </a:extLst>
            </p:cNvPr>
            <p:cNvSpPr txBox="1">
              <a:spLocks/>
            </p:cNvSpPr>
            <p:nvPr/>
          </p:nvSpPr>
          <p:spPr>
            <a:xfrm rot="20992724">
              <a:off x="358877" y="1905767"/>
              <a:ext cx="2749351" cy="1034129"/>
            </a:xfrm>
            <a:prstGeom prst="rect">
              <a:avLst/>
            </a:prstGeom>
            <a:solidFill>
              <a:schemeClr val="accent6"/>
            </a:solidFill>
          </p:spPr>
          <p:txBody>
            <a:bodyPr vert="horz" wrap="square" lIns="182880" tIns="146304" rIns="182880" bIns="146304" rtlCol="0">
              <a:sp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Check 1</a:t>
              </a:r>
            </a:p>
            <a:p>
              <a:pPr marL="230188" marR="0" lvl="0" indent="-230188"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Bad coding leading to higher costs?</a:t>
              </a:r>
            </a:p>
          </p:txBody>
        </p:sp>
      </p:grpSp>
      <p:grpSp>
        <p:nvGrpSpPr>
          <p:cNvPr id="24" name="Group 23">
            <a:extLst>
              <a:ext uri="{FF2B5EF4-FFF2-40B4-BE49-F238E27FC236}">
                <a16:creationId xmlns:a16="http://schemas.microsoft.com/office/drawing/2014/main" id="{0CCDB253-5D4E-42CE-BA9B-BD2815838D6D}"/>
              </a:ext>
            </a:extLst>
          </p:cNvPr>
          <p:cNvGrpSpPr/>
          <p:nvPr/>
        </p:nvGrpSpPr>
        <p:grpSpPr>
          <a:xfrm>
            <a:off x="3245370" y="1505943"/>
            <a:ext cx="2791784" cy="4443098"/>
            <a:chOff x="3323617" y="1402746"/>
            <a:chExt cx="2791784" cy="4443098"/>
          </a:xfrm>
        </p:grpSpPr>
        <p:sp>
          <p:nvSpPr>
            <p:cNvPr id="10" name="Content Placeholder 3">
              <a:extLst>
                <a:ext uri="{FF2B5EF4-FFF2-40B4-BE49-F238E27FC236}">
                  <a16:creationId xmlns:a16="http://schemas.microsoft.com/office/drawing/2014/main" id="{25372AF3-C87E-4C3D-8B0D-B060FF98F18C}"/>
                </a:ext>
              </a:extLst>
            </p:cNvPr>
            <p:cNvSpPr txBox="1">
              <a:spLocks/>
            </p:cNvSpPr>
            <p:nvPr/>
          </p:nvSpPr>
          <p:spPr>
            <a:xfrm>
              <a:off x="3323617" y="1402746"/>
              <a:ext cx="2791784" cy="2019014"/>
            </a:xfrm>
            <a:prstGeom prst="rect">
              <a:avLst/>
            </a:prstGeom>
            <a:solidFill>
              <a:schemeClr val="accent5"/>
            </a:solidFill>
          </p:spPr>
          <p:txBody>
            <a:bodyPr vert="horz" wrap="square" lIns="182880" tIns="146304" rIns="182880" bIns="146304" rtlCol="0">
              <a:sp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Check 2</a:t>
              </a:r>
            </a:p>
            <a:p>
              <a:pPr marL="230188" marR="0" lvl="0" indent="-230188"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New dependencies? On Purpose?</a:t>
              </a:r>
            </a:p>
            <a:p>
              <a:pPr marL="230188" marR="0" lvl="0" indent="-230188"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Services connecting accurately?</a:t>
              </a:r>
            </a:p>
            <a:p>
              <a:pPr marL="230188" marR="0" lvl="0" indent="-230188"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Bernina Sans" pitchFamily="50" charset="0"/>
                  <a:ea typeface="+mn-ea"/>
                  <a:cs typeface="Calibri Light" panose="020F0302020204030204" pitchFamily="34" charset="0"/>
                </a:rPr>
                <a:t>Number of container instances needed?</a:t>
              </a:r>
            </a:p>
          </p:txBody>
        </p:sp>
        <p:sp>
          <p:nvSpPr>
            <p:cNvPr id="14" name="Content Placeholder 3">
              <a:extLst>
                <a:ext uri="{FF2B5EF4-FFF2-40B4-BE49-F238E27FC236}">
                  <a16:creationId xmlns:a16="http://schemas.microsoft.com/office/drawing/2014/main" id="{33A2CF48-A2F3-4BE7-B0EE-A0A3D56BCEDA}"/>
                </a:ext>
              </a:extLst>
            </p:cNvPr>
            <p:cNvSpPr txBox="1">
              <a:spLocks/>
            </p:cNvSpPr>
            <p:nvPr/>
          </p:nvSpPr>
          <p:spPr>
            <a:xfrm>
              <a:off x="3366050" y="3519053"/>
              <a:ext cx="2749351" cy="2326791"/>
            </a:xfrm>
            <a:prstGeom prst="rect">
              <a:avLst/>
            </a:prstGeom>
            <a:solidFill>
              <a:schemeClr val="bg1"/>
            </a:solidFill>
            <a:ln w="19050">
              <a:solidFill>
                <a:schemeClr val="accent5"/>
              </a:solidFill>
              <a:prstDash val="solid"/>
            </a:ln>
          </p:spPr>
          <p:txBody>
            <a:bodyPr vert="horz" wrap="square" lIns="182880" tIns="146304" rIns="182880" bIns="146304" rtlCol="0">
              <a:spAutoFit/>
            </a:bodyPr>
            <a:lstStyle>
              <a:lvl1pPr marL="380985" indent="-380985"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2188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84597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070072"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1294167" indent="-285739"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1"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Metrics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Number of incoming / outgoing dependencies</a:t>
              </a:r>
            </a:p>
            <a:p>
              <a:pPr marL="380985" marR="0" lvl="0" indent="-380985" algn="l" defTabSz="914400" rtl="0" eaLnBrk="1" fontAlgn="auto" latinLnBrk="0" hangingPunct="1">
                <a:lnSpc>
                  <a:spcPct val="100000"/>
                </a:lnSpc>
                <a:spcBef>
                  <a:spcPts val="1200"/>
                </a:spcBef>
                <a:spcAft>
                  <a:spcPts val="0"/>
                </a:spcAft>
                <a:buClr>
                  <a:srgbClr val="0F1419"/>
                </a:buClr>
                <a:buSzTx/>
                <a:buFont typeface="Wingdings" panose="05000000000000000000" pitchFamily="2" charset="2"/>
                <a:buChar char="q"/>
                <a:tabLst/>
                <a:defRPr/>
              </a:pPr>
              <a:r>
                <a:rPr kumimoji="0" lang="en-US" sz="1600" b="0" i="0" u="none" strike="noStrike" kern="1200" cap="none" spc="0" normalizeH="0" baseline="0" noProof="0" dirty="0">
                  <a:ln>
                    <a:noFill/>
                  </a:ln>
                  <a:solidFill>
                    <a:srgbClr val="0F1419"/>
                  </a:solidFill>
                  <a:effectLst/>
                  <a:uLnTx/>
                  <a:uFillTx/>
                  <a:latin typeface="Bernina Sans" pitchFamily="50" charset="0"/>
                  <a:ea typeface="+mn-ea"/>
                  <a:cs typeface="Calibri Light" panose="020F0302020204030204" pitchFamily="34" charset="0"/>
                </a:rPr>
                <a:t>Number of instances running on containers</a:t>
              </a:r>
            </a:p>
          </p:txBody>
        </p:sp>
      </p:grpSp>
    </p:spTree>
    <p:extLst>
      <p:ext uri="{BB962C8B-B14F-4D97-AF65-F5344CB8AC3E}">
        <p14:creationId xmlns:p14="http://schemas.microsoft.com/office/powerpoint/2010/main" val="35675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Now our Build Two should fail at the Quality Gate</a:t>
            </a:r>
          </a:p>
        </p:txBody>
      </p:sp>
      <p:pic>
        <p:nvPicPr>
          <p:cNvPr id="4" name="Picture 3">
            <a:extLst>
              <a:ext uri="{FF2B5EF4-FFF2-40B4-BE49-F238E27FC236}">
                <a16:creationId xmlns:a16="http://schemas.microsoft.com/office/drawing/2014/main" id="{FD982C73-F70C-4177-B115-664A9DBE62E6}"/>
              </a:ext>
            </a:extLst>
          </p:cNvPr>
          <p:cNvPicPr>
            <a:picLocks noChangeAspect="1"/>
          </p:cNvPicPr>
          <p:nvPr/>
        </p:nvPicPr>
        <p:blipFill>
          <a:blip r:embed="rId2"/>
          <a:stretch>
            <a:fillRect/>
          </a:stretch>
        </p:blipFill>
        <p:spPr>
          <a:xfrm>
            <a:off x="223837" y="1847850"/>
            <a:ext cx="11744325" cy="3162300"/>
          </a:xfrm>
          <a:prstGeom prst="rect">
            <a:avLst/>
          </a:prstGeom>
        </p:spPr>
      </p:pic>
    </p:spTree>
    <p:extLst>
      <p:ext uri="{BB962C8B-B14F-4D97-AF65-F5344CB8AC3E}">
        <p14:creationId xmlns:p14="http://schemas.microsoft.com/office/powerpoint/2010/main" val="2846945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GCP environment</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Log in to your GCP Account</a:t>
            </a:r>
          </a:p>
          <a:p>
            <a:pPr marL="0" indent="0">
              <a:buNone/>
            </a:pPr>
            <a:endParaRPr lang="en-US" dirty="0"/>
          </a:p>
        </p:txBody>
      </p:sp>
      <p:pic>
        <p:nvPicPr>
          <p:cNvPr id="4" name="Picture 3">
            <a:extLst>
              <a:ext uri="{FF2B5EF4-FFF2-40B4-BE49-F238E27FC236}">
                <a16:creationId xmlns:a16="http://schemas.microsoft.com/office/drawing/2014/main" id="{1EFBB5D7-FF42-42E2-9283-CB66C4DD1848}"/>
              </a:ext>
            </a:extLst>
          </p:cNvPr>
          <p:cNvPicPr>
            <a:picLocks noChangeAspect="1"/>
          </p:cNvPicPr>
          <p:nvPr/>
        </p:nvPicPr>
        <p:blipFill>
          <a:blip r:embed="rId2"/>
          <a:stretch>
            <a:fillRect/>
          </a:stretch>
        </p:blipFill>
        <p:spPr>
          <a:xfrm>
            <a:off x="1855930" y="2073381"/>
            <a:ext cx="8480140" cy="410358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166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Deployment and Performance Signature check events</a:t>
            </a:r>
          </a:p>
        </p:txBody>
      </p:sp>
      <p:pic>
        <p:nvPicPr>
          <p:cNvPr id="3" name="Picture 2">
            <a:extLst>
              <a:ext uri="{FF2B5EF4-FFF2-40B4-BE49-F238E27FC236}">
                <a16:creationId xmlns:a16="http://schemas.microsoft.com/office/drawing/2014/main" id="{A7ABFACB-5406-1848-9103-87E86D0364ED}"/>
              </a:ext>
            </a:extLst>
          </p:cNvPr>
          <p:cNvPicPr>
            <a:picLocks noChangeAspect="1"/>
          </p:cNvPicPr>
          <p:nvPr/>
        </p:nvPicPr>
        <p:blipFill>
          <a:blip r:embed="rId2"/>
          <a:stretch>
            <a:fillRect/>
          </a:stretch>
        </p:blipFill>
        <p:spPr>
          <a:xfrm>
            <a:off x="1960345" y="2844801"/>
            <a:ext cx="3380004" cy="3648073"/>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021E89E7-19CA-C745-8CAB-5120386C489C}"/>
              </a:ext>
            </a:extLst>
          </p:cNvPr>
          <p:cNvPicPr>
            <a:picLocks noChangeAspect="1"/>
          </p:cNvPicPr>
          <p:nvPr/>
        </p:nvPicPr>
        <p:blipFill>
          <a:blip r:embed="rId3"/>
          <a:stretch>
            <a:fillRect/>
          </a:stretch>
        </p:blipFill>
        <p:spPr>
          <a:xfrm>
            <a:off x="6462494" y="2848467"/>
            <a:ext cx="3632095" cy="3644407"/>
          </a:xfrm>
          <a:prstGeom prst="rect">
            <a:avLst/>
          </a:prstGeom>
          <a:ln>
            <a:solidFill>
              <a:schemeClr val="tx1">
                <a:lumMod val="50000"/>
                <a:lumOff val="50000"/>
              </a:schemeClr>
            </a:solidFill>
          </a:ln>
        </p:spPr>
      </p:pic>
      <p:sp>
        <p:nvSpPr>
          <p:cNvPr id="6" name="Text Placeholder 2">
            <a:extLst>
              <a:ext uri="{FF2B5EF4-FFF2-40B4-BE49-F238E27FC236}">
                <a16:creationId xmlns:a16="http://schemas.microsoft.com/office/drawing/2014/main" id="{2100A575-CB3F-8C48-AD5A-3529B5B78765}"/>
              </a:ext>
            </a:extLst>
          </p:cNvPr>
          <p:cNvSpPr>
            <a:spLocks noGrp="1"/>
          </p:cNvSpPr>
          <p:nvPr>
            <p:ph type="body" sz="quarter" idx="10"/>
          </p:nvPr>
        </p:nvSpPr>
        <p:spPr>
          <a:xfrm>
            <a:off x="838200" y="1524001"/>
            <a:ext cx="10515600" cy="1320800"/>
          </a:xfrm>
        </p:spPr>
        <p:txBody>
          <a:bodyPr>
            <a:normAutofit lnSpcReduction="10000"/>
          </a:bodyPr>
          <a:lstStyle/>
          <a:p>
            <a:r>
              <a:rPr lang="en-US" dirty="0"/>
              <a:t>In Dynatrace, return to the carts </a:t>
            </a:r>
            <a:r>
              <a:rPr lang="en-US" dirty="0" err="1"/>
              <a:t>ItemController</a:t>
            </a:r>
            <a:r>
              <a:rPr lang="en-US" dirty="0"/>
              <a:t> service in dev.</a:t>
            </a:r>
          </a:p>
          <a:p>
            <a:r>
              <a:rPr lang="en-US" dirty="0"/>
              <a:t>You should now see events displaying when builds are deployed in dev and when they have been tested (performance signature)</a:t>
            </a:r>
          </a:p>
          <a:p>
            <a:endParaRPr lang="en-US" dirty="0"/>
          </a:p>
        </p:txBody>
      </p:sp>
    </p:spTree>
    <p:extLst>
      <p:ext uri="{BB962C8B-B14F-4D97-AF65-F5344CB8AC3E}">
        <p14:creationId xmlns:p14="http://schemas.microsoft.com/office/powerpoint/2010/main" val="1375184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B6D7-6497-49C1-902A-3211454486D7}"/>
              </a:ext>
            </a:extLst>
          </p:cNvPr>
          <p:cNvSpPr>
            <a:spLocks noGrp="1"/>
          </p:cNvSpPr>
          <p:nvPr>
            <p:ph type="title"/>
          </p:nvPr>
        </p:nvSpPr>
        <p:spPr/>
        <p:txBody>
          <a:bodyPr/>
          <a:lstStyle/>
          <a:p>
            <a:r>
              <a:rPr lang="en-US" dirty="0"/>
              <a:t>Deliver good build to production</a:t>
            </a:r>
          </a:p>
        </p:txBody>
      </p:sp>
      <p:sp>
        <p:nvSpPr>
          <p:cNvPr id="3" name="Text Placeholder 2">
            <a:extLst>
              <a:ext uri="{FF2B5EF4-FFF2-40B4-BE49-F238E27FC236}">
                <a16:creationId xmlns:a16="http://schemas.microsoft.com/office/drawing/2014/main" id="{D05B346A-35F2-4515-9897-D1FB4ECBDEE1}"/>
              </a:ext>
            </a:extLst>
          </p:cNvPr>
          <p:cNvSpPr>
            <a:spLocks noGrp="1"/>
          </p:cNvSpPr>
          <p:nvPr>
            <p:ph type="body" sz="quarter" idx="10"/>
          </p:nvPr>
        </p:nvSpPr>
        <p:spPr/>
        <p:txBody>
          <a:bodyPr/>
          <a:lstStyle/>
          <a:p>
            <a:r>
              <a:rPr lang="en-US" dirty="0"/>
              <a:t>If we redeploy using Build #1, this build should pass our Dynatrace Quality Gate</a:t>
            </a:r>
          </a:p>
        </p:txBody>
      </p:sp>
      <p:grpSp>
        <p:nvGrpSpPr>
          <p:cNvPr id="4" name="Group 3">
            <a:extLst>
              <a:ext uri="{FF2B5EF4-FFF2-40B4-BE49-F238E27FC236}">
                <a16:creationId xmlns:a16="http://schemas.microsoft.com/office/drawing/2014/main" id="{1B2034F2-BB5F-49C1-A052-FEEA051406BA}"/>
              </a:ext>
            </a:extLst>
          </p:cNvPr>
          <p:cNvGrpSpPr/>
          <p:nvPr/>
        </p:nvGrpSpPr>
        <p:grpSpPr>
          <a:xfrm>
            <a:off x="2378075" y="2319338"/>
            <a:ext cx="8134852" cy="3857625"/>
            <a:chOff x="2581275" y="2463656"/>
            <a:chExt cx="8134852" cy="3857625"/>
          </a:xfrm>
        </p:grpSpPr>
        <p:pic>
          <p:nvPicPr>
            <p:cNvPr id="5" name="Picture 4">
              <a:extLst>
                <a:ext uri="{FF2B5EF4-FFF2-40B4-BE49-F238E27FC236}">
                  <a16:creationId xmlns:a16="http://schemas.microsoft.com/office/drawing/2014/main" id="{729445D1-FAA1-4671-B56B-D3AE051DAA6B}"/>
                </a:ext>
              </a:extLst>
            </p:cNvPr>
            <p:cNvPicPr>
              <a:picLocks noChangeAspect="1"/>
            </p:cNvPicPr>
            <p:nvPr/>
          </p:nvPicPr>
          <p:blipFill>
            <a:blip r:embed="rId2"/>
            <a:stretch>
              <a:fillRect/>
            </a:stretch>
          </p:blipFill>
          <p:spPr>
            <a:xfrm>
              <a:off x="2581275" y="2463656"/>
              <a:ext cx="7029450" cy="3857625"/>
            </a:xfrm>
            <a:prstGeom prst="rect">
              <a:avLst/>
            </a:prstGeom>
          </p:spPr>
        </p:pic>
        <p:sp>
          <p:nvSpPr>
            <p:cNvPr id="6" name="Arrow: Left 5">
              <a:extLst>
                <a:ext uri="{FF2B5EF4-FFF2-40B4-BE49-F238E27FC236}">
                  <a16:creationId xmlns:a16="http://schemas.microsoft.com/office/drawing/2014/main" id="{772EB7D3-201B-4768-88B7-0C01C5EC0D66}"/>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18602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Production Deployment event</a:t>
            </a:r>
          </a:p>
        </p:txBody>
      </p:sp>
      <p:sp>
        <p:nvSpPr>
          <p:cNvPr id="6" name="Text Placeholder 2">
            <a:extLst>
              <a:ext uri="{FF2B5EF4-FFF2-40B4-BE49-F238E27FC236}">
                <a16:creationId xmlns:a16="http://schemas.microsoft.com/office/drawing/2014/main" id="{2100A575-CB3F-8C48-AD5A-3529B5B78765}"/>
              </a:ext>
            </a:extLst>
          </p:cNvPr>
          <p:cNvSpPr>
            <a:spLocks noGrp="1"/>
          </p:cNvSpPr>
          <p:nvPr>
            <p:ph type="body" sz="quarter" idx="10"/>
          </p:nvPr>
        </p:nvSpPr>
        <p:spPr>
          <a:xfrm>
            <a:off x="838200" y="1524001"/>
            <a:ext cx="4764314" cy="2888342"/>
          </a:xfrm>
        </p:spPr>
        <p:txBody>
          <a:bodyPr>
            <a:normAutofit/>
          </a:bodyPr>
          <a:lstStyle/>
          <a:p>
            <a:r>
              <a:rPr lang="en-US" dirty="0"/>
              <a:t>In Dynatrace, return to the carts </a:t>
            </a:r>
            <a:r>
              <a:rPr lang="en-US" dirty="0" err="1"/>
              <a:t>ItemController</a:t>
            </a:r>
            <a:r>
              <a:rPr lang="en-US" dirty="0"/>
              <a:t> service in prod.</a:t>
            </a:r>
          </a:p>
          <a:p>
            <a:r>
              <a:rPr lang="en-US" dirty="0"/>
              <a:t>You should now see events displaying when builds are deployed in prod</a:t>
            </a:r>
          </a:p>
          <a:p>
            <a:endParaRPr lang="en-US" dirty="0"/>
          </a:p>
        </p:txBody>
      </p:sp>
      <p:pic>
        <p:nvPicPr>
          <p:cNvPr id="4" name="Picture 3">
            <a:extLst>
              <a:ext uri="{FF2B5EF4-FFF2-40B4-BE49-F238E27FC236}">
                <a16:creationId xmlns:a16="http://schemas.microsoft.com/office/drawing/2014/main" id="{58B179FE-BDDC-E848-BAFC-970402BC07CB}"/>
              </a:ext>
            </a:extLst>
          </p:cNvPr>
          <p:cNvPicPr>
            <a:picLocks noChangeAspect="1"/>
          </p:cNvPicPr>
          <p:nvPr/>
        </p:nvPicPr>
        <p:blipFill>
          <a:blip r:embed="rId2"/>
          <a:stretch>
            <a:fillRect/>
          </a:stretch>
        </p:blipFill>
        <p:spPr>
          <a:xfrm>
            <a:off x="6414406" y="1315357"/>
            <a:ext cx="4939393" cy="4922649"/>
          </a:xfrm>
          <a:prstGeom prst="rect">
            <a:avLst/>
          </a:prstGeom>
          <a:ln>
            <a:solidFill>
              <a:schemeClr val="tx1">
                <a:lumMod val="50000"/>
                <a:lumOff val="50000"/>
              </a:schemeClr>
            </a:solidFill>
          </a:ln>
        </p:spPr>
      </p:pic>
    </p:spTree>
    <p:extLst>
      <p:ext uri="{BB962C8B-B14F-4D97-AF65-F5344CB8AC3E}">
        <p14:creationId xmlns:p14="http://schemas.microsoft.com/office/powerpoint/2010/main" val="1071562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Auto-remediation with Ansible Tower</a:t>
            </a:r>
          </a:p>
        </p:txBody>
      </p:sp>
    </p:spTree>
    <p:extLst>
      <p:ext uri="{BB962C8B-B14F-4D97-AF65-F5344CB8AC3E}">
        <p14:creationId xmlns:p14="http://schemas.microsoft.com/office/powerpoint/2010/main" val="3902953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531D-B847-4AD8-8241-B3FE798A65D3}"/>
              </a:ext>
            </a:extLst>
          </p:cNvPr>
          <p:cNvSpPr>
            <a:spLocks noGrp="1"/>
          </p:cNvSpPr>
          <p:nvPr>
            <p:ph type="title"/>
          </p:nvPr>
        </p:nvSpPr>
        <p:spPr/>
        <p:txBody>
          <a:bodyPr>
            <a:normAutofit/>
          </a:bodyPr>
          <a:lstStyle/>
          <a:p>
            <a:r>
              <a:rPr lang="en-US" sz="2400" dirty="0"/>
              <a:t>Ansible and Ansible Tower</a:t>
            </a:r>
          </a:p>
        </p:txBody>
      </p:sp>
      <p:sp>
        <p:nvSpPr>
          <p:cNvPr id="3" name="Text Placeholder 2">
            <a:extLst>
              <a:ext uri="{FF2B5EF4-FFF2-40B4-BE49-F238E27FC236}">
                <a16:creationId xmlns:a16="http://schemas.microsoft.com/office/drawing/2014/main" id="{82059FA8-65DB-4284-94C0-0CD892195A4E}"/>
              </a:ext>
            </a:extLst>
          </p:cNvPr>
          <p:cNvSpPr>
            <a:spLocks noGrp="1"/>
          </p:cNvSpPr>
          <p:nvPr>
            <p:ph type="body" sz="quarter" idx="10"/>
          </p:nvPr>
        </p:nvSpPr>
        <p:spPr>
          <a:xfrm>
            <a:off x="838200" y="1524000"/>
            <a:ext cx="6660921" cy="4853940"/>
          </a:xfrm>
        </p:spPr>
        <p:txBody>
          <a:bodyPr vert="horz" lIns="91440" tIns="45720" rIns="91440" bIns="45720" rtlCol="0" anchor="t">
            <a:normAutofit fontScale="92500" lnSpcReduction="20000"/>
          </a:bodyPr>
          <a:lstStyle/>
          <a:p>
            <a:r>
              <a:rPr lang="en-US" dirty="0"/>
              <a:t>Runbook – definition: a compilation of routine procedures and operations that the system operator (administrator) carries out</a:t>
            </a:r>
          </a:p>
          <a:p>
            <a:r>
              <a:rPr lang="de-AT" dirty="0"/>
              <a:t>A</a:t>
            </a:r>
            <a:r>
              <a:rPr lang="en-US" dirty="0" err="1"/>
              <a:t>nsible</a:t>
            </a:r>
            <a:endParaRPr lang="en-US" dirty="0"/>
          </a:p>
          <a:p>
            <a:pPr lvl="1"/>
            <a:r>
              <a:rPr lang="de-AT" dirty="0"/>
              <a:t>Simple automation language + automation engine</a:t>
            </a:r>
          </a:p>
          <a:p>
            <a:pPr lvl="2"/>
            <a:endParaRPr lang="de-AT" dirty="0"/>
          </a:p>
          <a:p>
            <a:pPr lvl="1"/>
            <a:endParaRPr lang="de-AT" dirty="0"/>
          </a:p>
          <a:p>
            <a:pPr lvl="1"/>
            <a:endParaRPr lang="de-AT" dirty="0"/>
          </a:p>
          <a:p>
            <a:pPr lvl="1"/>
            <a:endParaRPr lang="de-AT" dirty="0"/>
          </a:p>
          <a:p>
            <a:pPr lvl="1"/>
            <a:endParaRPr lang="de-AT" dirty="0"/>
          </a:p>
          <a:p>
            <a:pPr lvl="1"/>
            <a:r>
              <a:rPr lang="de-AT" dirty="0"/>
              <a:t>Human readable (yaml) </a:t>
            </a:r>
          </a:p>
          <a:p>
            <a:r>
              <a:rPr lang="de-AT" dirty="0"/>
              <a:t>Ansible Tower</a:t>
            </a:r>
          </a:p>
          <a:p>
            <a:pPr lvl="1"/>
            <a:r>
              <a:rPr lang="de-AT" dirty="0"/>
              <a:t>Web UI </a:t>
            </a:r>
          </a:p>
          <a:p>
            <a:pPr lvl="1"/>
            <a:r>
              <a:rPr lang="de-AT" dirty="0"/>
              <a:t>Management of runbooks</a:t>
            </a:r>
          </a:p>
          <a:p>
            <a:pPr lvl="1"/>
            <a:r>
              <a:rPr lang="de-AT" dirty="0"/>
              <a:t>Powerful API for automation</a:t>
            </a:r>
          </a:p>
          <a:p>
            <a:pPr lvl="1"/>
            <a:endParaRPr lang="en-US" dirty="0"/>
          </a:p>
          <a:p>
            <a:endParaRPr lang="en-US" dirty="0"/>
          </a:p>
        </p:txBody>
      </p:sp>
      <p:pic>
        <p:nvPicPr>
          <p:cNvPr id="4" name="Picture 2" descr="https://www.ansible.com/hs-fs/hubfs/2016_Images/Home/tower3_monitor.png?t=1538148878318&amp;width=795&amp;name=tower3_monitor.png">
            <a:extLst>
              <a:ext uri="{FF2B5EF4-FFF2-40B4-BE49-F238E27FC236}">
                <a16:creationId xmlns:a16="http://schemas.microsoft.com/office/drawing/2014/main" id="{5D04B703-6C82-4631-9AB8-888F4B04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121" y="1610412"/>
            <a:ext cx="3455391" cy="2642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red hat ansible tower png">
            <a:extLst>
              <a:ext uri="{FF2B5EF4-FFF2-40B4-BE49-F238E27FC236}">
                <a16:creationId xmlns:a16="http://schemas.microsoft.com/office/drawing/2014/main" id="{065C981D-D6DC-4BB6-B75B-DD8524025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1" y="4195802"/>
            <a:ext cx="3455391" cy="145414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708DB15-2175-4D91-A6C4-47DC56EBA894}"/>
              </a:ext>
            </a:extLst>
          </p:cNvPr>
          <p:cNvGrpSpPr/>
          <p:nvPr/>
        </p:nvGrpSpPr>
        <p:grpSpPr>
          <a:xfrm>
            <a:off x="1699039" y="3139800"/>
            <a:ext cx="4236079" cy="1226460"/>
            <a:chOff x="2179099" y="2514600"/>
            <a:chExt cx="5105842" cy="1478280"/>
          </a:xfrm>
        </p:grpSpPr>
        <p:pic>
          <p:nvPicPr>
            <p:cNvPr id="6" name="Picture 5">
              <a:extLst>
                <a:ext uri="{FF2B5EF4-FFF2-40B4-BE49-F238E27FC236}">
                  <a16:creationId xmlns:a16="http://schemas.microsoft.com/office/drawing/2014/main" id="{99546B47-35AB-4AC7-B835-444A053905CF}"/>
                </a:ext>
              </a:extLst>
            </p:cNvPr>
            <p:cNvPicPr>
              <a:picLocks noChangeAspect="1"/>
            </p:cNvPicPr>
            <p:nvPr/>
          </p:nvPicPr>
          <p:blipFill rotWithShape="1">
            <a:blip r:embed="rId5"/>
            <a:srcRect t="4952" b="61603"/>
            <a:stretch/>
          </p:blipFill>
          <p:spPr>
            <a:xfrm>
              <a:off x="2179099" y="2514600"/>
              <a:ext cx="5105842" cy="739140"/>
            </a:xfrm>
            <a:prstGeom prst="rect">
              <a:avLst/>
            </a:prstGeom>
          </p:spPr>
        </p:pic>
        <p:pic>
          <p:nvPicPr>
            <p:cNvPr id="7" name="Picture 6">
              <a:extLst>
                <a:ext uri="{FF2B5EF4-FFF2-40B4-BE49-F238E27FC236}">
                  <a16:creationId xmlns:a16="http://schemas.microsoft.com/office/drawing/2014/main" id="{3EF2D05C-36FB-4775-A5A9-A6302950DE2D}"/>
                </a:ext>
              </a:extLst>
            </p:cNvPr>
            <p:cNvPicPr>
              <a:picLocks noChangeAspect="1"/>
            </p:cNvPicPr>
            <p:nvPr/>
          </p:nvPicPr>
          <p:blipFill rotWithShape="1">
            <a:blip r:embed="rId5"/>
            <a:srcRect t="66555"/>
            <a:stretch/>
          </p:blipFill>
          <p:spPr>
            <a:xfrm>
              <a:off x="2179099" y="3253740"/>
              <a:ext cx="5105842" cy="739140"/>
            </a:xfrm>
            <a:prstGeom prst="rect">
              <a:avLst/>
            </a:prstGeom>
          </p:spPr>
        </p:pic>
      </p:grpSp>
    </p:spTree>
    <p:extLst>
      <p:ext uri="{BB962C8B-B14F-4D97-AF65-F5344CB8AC3E}">
        <p14:creationId xmlns:p14="http://schemas.microsoft.com/office/powerpoint/2010/main" val="39407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1000"/>
                                        <p:tgtEl>
                                          <p:spTgt spid="3">
                                            <p:txEl>
                                              <p:pRg st="11" end="11"/>
                                            </p:txEl>
                                          </p:spTgt>
                                        </p:tgtEl>
                                      </p:cBhvr>
                                    </p:animEffect>
                                    <p:anim calcmode="lin" valueType="num">
                                      <p:cBhvr>
                                        <p:cTn id="4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Ansible Tower</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1"/>
            <a:ext cx="10515600" cy="1968626"/>
          </a:xfrm>
        </p:spPr>
        <p:txBody>
          <a:bodyPr>
            <a:normAutofit/>
          </a:bodyPr>
          <a:lstStyle/>
          <a:p>
            <a:r>
              <a:rPr lang="en-US" dirty="0"/>
              <a:t>In Terminal/Cloudshell execute the script: </a:t>
            </a:r>
            <a:r>
              <a:rPr lang="en-US" b="1" dirty="0" err="1"/>
              <a:t>deployTower.sh</a:t>
            </a:r>
            <a:r>
              <a:rPr lang="en-US" b="1" dirty="0"/>
              <a:t> </a:t>
            </a:r>
            <a:r>
              <a:rPr lang="en-US" dirty="0"/>
              <a:t>in the directory </a:t>
            </a:r>
            <a:r>
              <a:rPr lang="en-US" b="1" dirty="0"/>
              <a:t>4-DeployTower</a:t>
            </a:r>
            <a:endParaRPr lang="en-US" dirty="0"/>
          </a:p>
          <a:p>
            <a:r>
              <a:rPr lang="en-US" dirty="0"/>
              <a:t>This will deploy and startup Ansible Tower. This will also configure Tower, import projects, inventories, credentials (DT API token) and playbook templates.</a:t>
            </a:r>
          </a:p>
          <a:p>
            <a:r>
              <a:rPr lang="en-US" dirty="0"/>
              <a:t>Take a note of the Ansible Job URL displayed by the script. You will need it for a next step.</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494C4E2-A574-9942-B15C-E3DBAE3CE7E8}"/>
              </a:ext>
            </a:extLst>
          </p:cNvPr>
          <p:cNvPicPr>
            <a:picLocks noChangeAspect="1"/>
          </p:cNvPicPr>
          <p:nvPr/>
        </p:nvPicPr>
        <p:blipFill>
          <a:blip r:embed="rId2"/>
          <a:stretch>
            <a:fillRect/>
          </a:stretch>
        </p:blipFill>
        <p:spPr>
          <a:xfrm>
            <a:off x="66382" y="3627780"/>
            <a:ext cx="12059236" cy="2447778"/>
          </a:xfrm>
          <a:prstGeom prst="rect">
            <a:avLst/>
          </a:prstGeom>
        </p:spPr>
      </p:pic>
      <p:sp>
        <p:nvSpPr>
          <p:cNvPr id="7" name="Rectangle 6">
            <a:extLst>
              <a:ext uri="{FF2B5EF4-FFF2-40B4-BE49-F238E27FC236}">
                <a16:creationId xmlns:a16="http://schemas.microsoft.com/office/drawing/2014/main" id="{25D79F9C-B30B-B041-8D08-D965F8CFB799}"/>
              </a:ext>
            </a:extLst>
          </p:cNvPr>
          <p:cNvSpPr/>
          <p:nvPr/>
        </p:nvSpPr>
        <p:spPr>
          <a:xfrm>
            <a:off x="66382" y="5735927"/>
            <a:ext cx="4519686" cy="204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4708530" y="5851417"/>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1389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Promotional campaign </a:t>
            </a:r>
          </a:p>
        </p:txBody>
      </p:sp>
      <p:pic>
        <p:nvPicPr>
          <p:cNvPr id="2050" name="Picture 2">
            <a:extLst>
              <a:ext uri="{FF2B5EF4-FFF2-40B4-BE49-F238E27FC236}">
                <a16:creationId xmlns:a16="http://schemas.microsoft.com/office/drawing/2014/main" id="{0586E8B6-A2C1-D74C-B3EA-25E7DAD53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058" y="1168105"/>
            <a:ext cx="6151129" cy="5454364"/>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2">
            <a:extLst>
              <a:ext uri="{FF2B5EF4-FFF2-40B4-BE49-F238E27FC236}">
                <a16:creationId xmlns:a16="http://schemas.microsoft.com/office/drawing/2014/main" id="{4A90A956-7096-3B46-B063-F0C81BF1AF9B}"/>
              </a:ext>
            </a:extLst>
          </p:cNvPr>
          <p:cNvSpPr>
            <a:spLocks noGrp="1"/>
          </p:cNvSpPr>
          <p:nvPr>
            <p:ph type="body" sz="quarter" idx="10"/>
          </p:nvPr>
        </p:nvSpPr>
        <p:spPr>
          <a:xfrm>
            <a:off x="838200" y="1524000"/>
            <a:ext cx="4703618" cy="4968873"/>
          </a:xfrm>
        </p:spPr>
        <p:txBody>
          <a:bodyPr>
            <a:normAutofit lnSpcReduction="10000"/>
          </a:bodyPr>
          <a:lstStyle/>
          <a:p>
            <a:r>
              <a:rPr lang="en-US" dirty="0"/>
              <a:t>We’ll be implementing a promotional campaign for our socks</a:t>
            </a:r>
          </a:p>
          <a:p>
            <a:r>
              <a:rPr lang="en-US" dirty="0"/>
              <a:t>This promotion will be randomly available to customers</a:t>
            </a:r>
          </a:p>
          <a:p>
            <a:r>
              <a:rPr lang="en-US" dirty="0"/>
              <a:t>The carts service has an endpoint allowing us to provide the percentage of users that will benefit from the promotional gift</a:t>
            </a:r>
          </a:p>
          <a:p>
            <a:r>
              <a:rPr lang="en-US" dirty="0"/>
              <a:t>The problem is that the promotion implementation is defective </a:t>
            </a:r>
            <a:r>
              <a:rPr lang="en-US" dirty="0">
                <a:sym typeface="Wingdings" pitchFamily="2" charset="2"/>
              </a:rPr>
              <a:t></a:t>
            </a:r>
            <a:r>
              <a:rPr lang="en-US" dirty="0"/>
              <a:t> </a:t>
            </a:r>
          </a:p>
          <a:p>
            <a:r>
              <a:rPr lang="en-US" dirty="0"/>
              <a:t>Nobody knows about it yet and this could potentially have disastrous effect on the brand and business reputation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78950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flipH="1">
            <a:off x="4610494" y="2163027"/>
            <a:ext cx="44148" cy="42722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7250487" y="2200167"/>
            <a:ext cx="14670" cy="421788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67924" y="1776439"/>
            <a:ext cx="365126" cy="365126"/>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431853"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5959"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1994077" y="2192458"/>
            <a:ext cx="0" cy="42428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1994077" y="2794361"/>
            <a:ext cx="26605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2624063" y="2243866"/>
            <a:ext cx="1486856" cy="272845"/>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610494" y="3888759"/>
            <a:ext cx="2640625" cy="5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205228" y="3364851"/>
            <a:ext cx="1486856" cy="401913"/>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custom</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configuration</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event</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6408"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9879195" y="2217420"/>
            <a:ext cx="4762" cy="42006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639902" y="3142994"/>
            <a:ext cx="52392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237831" y="285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7250487" y="4242859"/>
            <a:ext cx="26363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7872395" y="3750887"/>
            <a:ext cx="1486856" cy="272845"/>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Sockshop</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&amp;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detects</a:t>
            </a:r>
            <a:endPar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increase</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of</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failure</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rate</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133165" y="4252365"/>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problem</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notification</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625164" y="4613077"/>
            <a:ext cx="26399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639902" y="5764503"/>
            <a:ext cx="26105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195595" y="5209717"/>
            <a:ext cx="1486856" cy="468706"/>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custom</a:t>
            </a:r>
            <a:endPar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configuration</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event</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641095" y="5114708"/>
            <a:ext cx="52457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159186" y="4797171"/>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610494" y="6218816"/>
            <a:ext cx="26399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143836" y="587938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comment</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problem</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88619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9" grpId="0"/>
      <p:bldP spid="32" grpId="0"/>
      <p:bldP spid="33" grpId="0"/>
      <p:bldP spid="37" grpId="0"/>
      <p:bldP spid="39" grpId="0"/>
      <p:bldP spid="4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Log in the Ansible Tower console</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375259"/>
            <a:ext cx="5409334" cy="5311291"/>
          </a:xfrm>
        </p:spPr>
        <p:txBody>
          <a:bodyPr>
            <a:normAutofit lnSpcReduction="10000"/>
          </a:bodyPr>
          <a:lstStyle/>
          <a:p>
            <a:r>
              <a:rPr lang="en-US" dirty="0"/>
              <a:t>Use the job template URL you copied earlier, without the path, and copy it in your browser to load the Ansible Tower console</a:t>
            </a:r>
          </a:p>
          <a:p>
            <a:pPr lvl="1"/>
            <a:r>
              <a:rPr lang="en-US" dirty="0"/>
              <a:t>For example, if the job template URL was : </a:t>
            </a:r>
            <a:r>
              <a:rPr lang="en-US" dirty="0">
                <a:hlinkClick r:id="rId2"/>
              </a:rPr>
              <a:t>https://34.69.184.20/#/templates/job_template/35</a:t>
            </a:r>
            <a:endParaRPr lang="en-US" dirty="0"/>
          </a:p>
          <a:p>
            <a:pPr marL="457200" lvl="1" indent="0">
              <a:buNone/>
            </a:pPr>
            <a:r>
              <a:rPr lang="en-US" dirty="0"/>
              <a:t>then the console URL is : </a:t>
            </a:r>
            <a:r>
              <a:rPr lang="en-US" dirty="0">
                <a:hlinkClick r:id="rId3"/>
              </a:rPr>
              <a:t>https://34.69.184.20</a:t>
            </a:r>
            <a:r>
              <a:rPr lang="en-US" dirty="0"/>
              <a:t> </a:t>
            </a:r>
          </a:p>
          <a:p>
            <a:r>
              <a:rPr lang="en-US" dirty="0"/>
              <a:t>Log in Ansible Tower</a:t>
            </a:r>
          </a:p>
          <a:p>
            <a:pPr lvl="1"/>
            <a:r>
              <a:rPr lang="en-US" dirty="0"/>
              <a:t>username : admin</a:t>
            </a:r>
          </a:p>
          <a:p>
            <a:pPr lvl="1"/>
            <a:r>
              <a:rPr lang="en-US" dirty="0"/>
              <a:t>password : </a:t>
            </a:r>
            <a:r>
              <a:rPr lang="en-US" dirty="0" err="1"/>
              <a:t>dynatrace</a:t>
            </a:r>
            <a:endParaRPr lang="en-US" dirty="0"/>
          </a:p>
          <a:p>
            <a:r>
              <a:rPr lang="en-US" dirty="0"/>
              <a:t>You will be prompted to provide a license file and accept the license agreement</a:t>
            </a:r>
          </a:p>
          <a:p>
            <a:pPr lvl="1"/>
            <a:r>
              <a:rPr lang="en-US" dirty="0"/>
              <a:t>If you don’t already have your license file, click the button to request a free trial license from Red Hat (delivered via email)</a:t>
            </a:r>
          </a:p>
        </p:txBody>
      </p:sp>
      <p:pic>
        <p:nvPicPr>
          <p:cNvPr id="1030" name="Picture 6">
            <a:extLst>
              <a:ext uri="{FF2B5EF4-FFF2-40B4-BE49-F238E27FC236}">
                <a16:creationId xmlns:a16="http://schemas.microsoft.com/office/drawing/2014/main" id="{32C20950-4EE6-3844-8103-FE11C8233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34" y="1101970"/>
            <a:ext cx="5944466" cy="531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961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EFB725-D95B-844F-AC77-FF471952CB24}"/>
              </a:ext>
            </a:extLst>
          </p:cNvPr>
          <p:cNvPicPr>
            <a:picLocks noChangeAspect="1"/>
          </p:cNvPicPr>
          <p:nvPr/>
        </p:nvPicPr>
        <p:blipFill>
          <a:blip r:embed="rId2"/>
          <a:stretch>
            <a:fillRect/>
          </a:stretch>
        </p:blipFill>
        <p:spPr>
          <a:xfrm>
            <a:off x="1406734" y="2028041"/>
            <a:ext cx="8757683" cy="4642357"/>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Dynatrace  Problem Notification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403229"/>
            <a:ext cx="10515600" cy="874143"/>
          </a:xfrm>
        </p:spPr>
        <p:txBody>
          <a:bodyPr>
            <a:normAutofit/>
          </a:bodyPr>
          <a:lstStyle/>
          <a:p>
            <a:r>
              <a:rPr lang="en-US" dirty="0"/>
              <a:t>In the Dynatrace UI, navigate to Settings -&gt; Integration -&gt; Problem Notification -&gt; Ansible Tower</a:t>
            </a:r>
          </a:p>
          <a:p>
            <a:pPr marL="0" indent="0">
              <a:buNone/>
            </a:pPr>
            <a:endParaRPr lang="en-US" dirty="0"/>
          </a:p>
          <a:p>
            <a:endParaRPr lang="en-US" dirty="0"/>
          </a:p>
          <a:p>
            <a:endParaRPr lang="en-US" dirty="0"/>
          </a:p>
          <a:p>
            <a:endParaRPr lang="en-US" dirty="0"/>
          </a:p>
        </p:txBody>
      </p:sp>
      <p:sp>
        <p:nvSpPr>
          <p:cNvPr id="7" name="Rectangle 6">
            <a:extLst>
              <a:ext uri="{FF2B5EF4-FFF2-40B4-BE49-F238E27FC236}">
                <a16:creationId xmlns:a16="http://schemas.microsoft.com/office/drawing/2014/main" id="{25D79F9C-B30B-B041-8D08-D965F8CFB799}"/>
              </a:ext>
            </a:extLst>
          </p:cNvPr>
          <p:cNvSpPr/>
          <p:nvPr/>
        </p:nvSpPr>
        <p:spPr>
          <a:xfrm>
            <a:off x="7251990" y="3799969"/>
            <a:ext cx="1564714" cy="8001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8901112" y="4168391"/>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3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GCP environment</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In the search box, type “Kubernetes” and select </a:t>
            </a:r>
          </a:p>
          <a:p>
            <a:pPr marL="0" indent="0">
              <a:buNone/>
            </a:pPr>
            <a:r>
              <a:rPr lang="en-US" dirty="0"/>
              <a:t>“Kubernetes Engine” from the search results</a:t>
            </a:r>
          </a:p>
          <a:p>
            <a:endParaRPr lang="en-US" dirty="0"/>
          </a:p>
          <a:p>
            <a:r>
              <a:rPr lang="en-US" dirty="0"/>
              <a:t>This may take a few minutes if this is the first time you </a:t>
            </a:r>
          </a:p>
          <a:p>
            <a:pPr marL="0" indent="0">
              <a:buNone/>
            </a:pPr>
            <a:r>
              <a:rPr lang="en-US" dirty="0"/>
              <a:t>are attempting to launch Kubernetes in this account. </a:t>
            </a:r>
          </a:p>
        </p:txBody>
      </p:sp>
      <p:pic>
        <p:nvPicPr>
          <p:cNvPr id="7" name="Picture 6">
            <a:extLst>
              <a:ext uri="{FF2B5EF4-FFF2-40B4-BE49-F238E27FC236}">
                <a16:creationId xmlns:a16="http://schemas.microsoft.com/office/drawing/2014/main" id="{DF87B238-FACF-4E4B-8677-0A195E51C31A}"/>
              </a:ext>
            </a:extLst>
          </p:cNvPr>
          <p:cNvPicPr>
            <a:picLocks noChangeAspect="1"/>
          </p:cNvPicPr>
          <p:nvPr/>
        </p:nvPicPr>
        <p:blipFill rotWithShape="1">
          <a:blip r:embed="rId2"/>
          <a:srcRect l="45717" r="43969" b="49087"/>
          <a:stretch/>
        </p:blipFill>
        <p:spPr>
          <a:xfrm>
            <a:off x="7305675" y="1269404"/>
            <a:ext cx="4772025" cy="4907559"/>
          </a:xfrm>
          <a:prstGeom prst="rect">
            <a:avLst/>
          </a:prstGeom>
        </p:spPr>
      </p:pic>
    </p:spTree>
    <p:extLst>
      <p:ext uri="{BB962C8B-B14F-4D97-AF65-F5344CB8AC3E}">
        <p14:creationId xmlns:p14="http://schemas.microsoft.com/office/powerpoint/2010/main" val="2695178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Ansible Tower integration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440870"/>
            <a:ext cx="4509655" cy="5162550"/>
          </a:xfrm>
        </p:spPr>
        <p:txBody>
          <a:bodyPr>
            <a:normAutofit/>
          </a:bodyPr>
          <a:lstStyle/>
          <a:p>
            <a:r>
              <a:rPr lang="en-US" dirty="0"/>
              <a:t>Enter the Ansible Tower job template URL you were provided after the deployment</a:t>
            </a:r>
          </a:p>
          <a:p>
            <a:r>
              <a:rPr lang="en-US" dirty="0"/>
              <a:t>Enter the credentials to access Ansible</a:t>
            </a:r>
          </a:p>
          <a:p>
            <a:pPr lvl="1"/>
            <a:r>
              <a:rPr lang="en-US" dirty="0"/>
              <a:t>username : admin</a:t>
            </a:r>
          </a:p>
          <a:p>
            <a:pPr lvl="1"/>
            <a:r>
              <a:rPr lang="en-US" dirty="0"/>
              <a:t>password : </a:t>
            </a:r>
            <a:r>
              <a:rPr lang="en-US" dirty="0" err="1"/>
              <a:t>dynatrace</a:t>
            </a:r>
            <a:endParaRPr lang="en-US" dirty="0"/>
          </a:p>
          <a:p>
            <a:r>
              <a:rPr lang="en-US" dirty="0"/>
              <a:t>Click the Sent test notification button to validate your configuration</a:t>
            </a:r>
          </a:p>
          <a:p>
            <a:pPr lvl="1"/>
            <a:r>
              <a:rPr lang="en-US" dirty="0"/>
              <a:t>on success, a green confirmation message will be displayed</a:t>
            </a:r>
          </a:p>
          <a:p>
            <a:r>
              <a:rPr lang="en-US" dirty="0"/>
              <a:t>Save your configuration </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052D2B97-AF4B-904E-9464-B19A00F5243D}"/>
              </a:ext>
            </a:extLst>
          </p:cNvPr>
          <p:cNvPicPr>
            <a:picLocks noChangeAspect="1"/>
          </p:cNvPicPr>
          <p:nvPr/>
        </p:nvPicPr>
        <p:blipFill>
          <a:blip r:embed="rId2"/>
          <a:stretch>
            <a:fillRect/>
          </a:stretch>
        </p:blipFill>
        <p:spPr>
          <a:xfrm>
            <a:off x="6643253" y="733548"/>
            <a:ext cx="4509655" cy="570666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4A24F32E-824D-1A43-93D3-433CD9B1B2D8}"/>
              </a:ext>
            </a:extLst>
          </p:cNvPr>
          <p:cNvPicPr>
            <a:picLocks noChangeAspect="1"/>
          </p:cNvPicPr>
          <p:nvPr/>
        </p:nvPicPr>
        <p:blipFill>
          <a:blip r:embed="rId3"/>
          <a:stretch>
            <a:fillRect/>
          </a:stretch>
        </p:blipFill>
        <p:spPr>
          <a:xfrm>
            <a:off x="1298170" y="5803929"/>
            <a:ext cx="4509655" cy="854911"/>
          </a:xfrm>
          <a:prstGeom prst="rect">
            <a:avLst/>
          </a:prstGeom>
        </p:spPr>
      </p:pic>
      <p:cxnSp>
        <p:nvCxnSpPr>
          <p:cNvPr id="11" name="Straight Arrow Connector 10">
            <a:extLst>
              <a:ext uri="{FF2B5EF4-FFF2-40B4-BE49-F238E27FC236}">
                <a16:creationId xmlns:a16="http://schemas.microsoft.com/office/drawing/2014/main" id="{20AD87BE-F155-3249-AD84-6F4F4CB8D729}"/>
              </a:ext>
            </a:extLst>
          </p:cNvPr>
          <p:cNvCxnSpPr>
            <a:cxnSpLocks/>
          </p:cNvCxnSpPr>
          <p:nvPr/>
        </p:nvCxnSpPr>
        <p:spPr>
          <a:xfrm flipH="1">
            <a:off x="5807825" y="6246573"/>
            <a:ext cx="83542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771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Launch Campaign playbook</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332907"/>
            <a:ext cx="10515600" cy="5508920"/>
          </a:xfrm>
        </p:spPr>
        <p:txBody>
          <a:bodyPr>
            <a:normAutofit/>
          </a:bodyPr>
          <a:lstStyle/>
          <a:p>
            <a:r>
              <a:rPr lang="en-US" dirty="0"/>
              <a:t>Back in the ansible Tower console</a:t>
            </a:r>
          </a:p>
          <a:p>
            <a:r>
              <a:rPr lang="en-US" dirty="0"/>
              <a:t>From the side menu, navigate to Resources -&gt; Templates</a:t>
            </a:r>
          </a:p>
          <a:p>
            <a:r>
              <a:rPr lang="en-US" dirty="0"/>
              <a:t>Click on the rocket icon to launch the start-campaign playbook</a:t>
            </a:r>
          </a:p>
          <a:p>
            <a:r>
              <a:rPr lang="en-US" dirty="0"/>
              <a:t>Hit Next on the prompt popup window and then Launch</a:t>
            </a:r>
          </a:p>
          <a:p>
            <a:r>
              <a:rPr lang="en-US" dirty="0"/>
              <a:t>As the playbook runs, the output will be displayed. Validate that the recap shows OK=2	</a:t>
            </a:r>
          </a:p>
          <a:p>
            <a:endParaRPr lang="en-US" dirty="0"/>
          </a:p>
          <a:p>
            <a:endParaRPr lang="en-US" dirty="0"/>
          </a:p>
        </p:txBody>
      </p:sp>
      <p:pic>
        <p:nvPicPr>
          <p:cNvPr id="5" name="Picture 4">
            <a:extLst>
              <a:ext uri="{FF2B5EF4-FFF2-40B4-BE49-F238E27FC236}">
                <a16:creationId xmlns:a16="http://schemas.microsoft.com/office/drawing/2014/main" id="{9335CA06-15F0-A54E-B196-C97148E4D57B}"/>
              </a:ext>
            </a:extLst>
          </p:cNvPr>
          <p:cNvPicPr>
            <a:picLocks noChangeAspect="1"/>
          </p:cNvPicPr>
          <p:nvPr/>
        </p:nvPicPr>
        <p:blipFill>
          <a:blip r:embed="rId2"/>
          <a:stretch>
            <a:fillRect/>
          </a:stretch>
        </p:blipFill>
        <p:spPr>
          <a:xfrm>
            <a:off x="105369" y="3966371"/>
            <a:ext cx="6497582" cy="2540577"/>
          </a:xfrm>
          <a:prstGeom prst="rect">
            <a:avLst/>
          </a:prstGeom>
        </p:spPr>
      </p:pic>
      <p:pic>
        <p:nvPicPr>
          <p:cNvPr id="9" name="Picture 8">
            <a:extLst>
              <a:ext uri="{FF2B5EF4-FFF2-40B4-BE49-F238E27FC236}">
                <a16:creationId xmlns:a16="http://schemas.microsoft.com/office/drawing/2014/main" id="{E531D513-CE51-884C-A33C-8D3FB7DE6663}"/>
              </a:ext>
            </a:extLst>
          </p:cNvPr>
          <p:cNvPicPr>
            <a:picLocks noChangeAspect="1"/>
          </p:cNvPicPr>
          <p:nvPr/>
        </p:nvPicPr>
        <p:blipFill>
          <a:blip r:embed="rId3"/>
          <a:stretch>
            <a:fillRect/>
          </a:stretch>
        </p:blipFill>
        <p:spPr>
          <a:xfrm>
            <a:off x="6759504" y="4305069"/>
            <a:ext cx="5335519" cy="1703108"/>
          </a:xfrm>
          <a:prstGeom prst="rect">
            <a:avLst/>
          </a:prstGeom>
        </p:spPr>
      </p:pic>
    </p:spTree>
    <p:extLst>
      <p:ext uri="{BB962C8B-B14F-4D97-AF65-F5344CB8AC3E}">
        <p14:creationId xmlns:p14="http://schemas.microsoft.com/office/powerpoint/2010/main" val="134468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the Dynatrace console, navigate to Transactions &amp; Services and drill-down into the production </a:t>
            </a:r>
            <a:r>
              <a:rPr lang="en-US" dirty="0" err="1"/>
              <a:t>ItemsController</a:t>
            </a:r>
            <a:r>
              <a:rPr lang="en-US" dirty="0"/>
              <a:t> service</a:t>
            </a:r>
          </a:p>
          <a:p>
            <a:pPr lvl="1"/>
            <a:r>
              <a:rPr lang="en-US" dirty="0"/>
              <a:t>Tip : filter by tag : [Kubernetes]</a:t>
            </a:r>
            <a:r>
              <a:rPr lang="en-US" dirty="0" err="1"/>
              <a:t>stage:prod</a:t>
            </a:r>
            <a:r>
              <a:rPr lang="en-US" dirty="0"/>
              <a:t> to only display services in production</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2AA571AB-34DE-E043-85CF-231234857BBC}"/>
              </a:ext>
            </a:extLst>
          </p:cNvPr>
          <p:cNvPicPr>
            <a:picLocks noChangeAspect="1"/>
          </p:cNvPicPr>
          <p:nvPr/>
        </p:nvPicPr>
        <p:blipFill>
          <a:blip r:embed="rId2"/>
          <a:stretch>
            <a:fillRect/>
          </a:stretch>
        </p:blipFill>
        <p:spPr>
          <a:xfrm>
            <a:off x="1914478" y="2817098"/>
            <a:ext cx="7228009" cy="3897456"/>
          </a:xfrm>
          <a:prstGeom prst="rect">
            <a:avLst/>
          </a:prstGeom>
          <a:ln>
            <a:solidFill>
              <a:schemeClr val="tx1">
                <a:lumMod val="50000"/>
                <a:lumOff val="50000"/>
              </a:schemeClr>
            </a:solidFill>
          </a:ln>
        </p:spPr>
      </p:pic>
      <p:sp>
        <p:nvSpPr>
          <p:cNvPr id="7" name="Rectangle 6">
            <a:extLst>
              <a:ext uri="{FF2B5EF4-FFF2-40B4-BE49-F238E27FC236}">
                <a16:creationId xmlns:a16="http://schemas.microsoft.com/office/drawing/2014/main" id="{19089DA9-1F59-F14D-8223-DA4C9595E0E8}"/>
              </a:ext>
            </a:extLst>
          </p:cNvPr>
          <p:cNvSpPr/>
          <p:nvPr/>
        </p:nvSpPr>
        <p:spPr>
          <a:xfrm>
            <a:off x="3075709" y="3993932"/>
            <a:ext cx="2175164" cy="245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403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4689764" cy="2951018"/>
          </a:xfrm>
        </p:spPr>
        <p:txBody>
          <a:bodyPr>
            <a:normAutofit lnSpcReduction="10000"/>
          </a:bodyPr>
          <a:lstStyle/>
          <a:p>
            <a:r>
              <a:rPr lang="en-US" sz="2400" dirty="0"/>
              <a:t>Look at the Service events. </a:t>
            </a:r>
          </a:p>
          <a:p>
            <a:r>
              <a:rPr lang="en-US" sz="2400" dirty="0"/>
              <a:t>The Start Campaign playbook have notified Dynatrace when the promotional rate was changed to 50%</a:t>
            </a:r>
          </a:p>
          <a:p>
            <a:pPr marL="0" indent="0">
              <a:buNone/>
            </a:pPr>
            <a:r>
              <a:rPr lang="en-US" dirty="0"/>
              <a:t>	</a:t>
            </a:r>
          </a:p>
          <a:p>
            <a:endParaRPr lang="en-US" dirty="0"/>
          </a:p>
          <a:p>
            <a:endParaRPr lang="en-US" dirty="0"/>
          </a:p>
        </p:txBody>
      </p:sp>
      <p:pic>
        <p:nvPicPr>
          <p:cNvPr id="5" name="Picture 4">
            <a:extLst>
              <a:ext uri="{FF2B5EF4-FFF2-40B4-BE49-F238E27FC236}">
                <a16:creationId xmlns:a16="http://schemas.microsoft.com/office/drawing/2014/main" id="{2F6D4E28-C3CE-3843-A099-AABD334F8B12}"/>
              </a:ext>
            </a:extLst>
          </p:cNvPr>
          <p:cNvPicPr>
            <a:picLocks noChangeAspect="1"/>
          </p:cNvPicPr>
          <p:nvPr/>
        </p:nvPicPr>
        <p:blipFill>
          <a:blip r:embed="rId2"/>
          <a:stretch>
            <a:fillRect/>
          </a:stretch>
        </p:blipFill>
        <p:spPr>
          <a:xfrm>
            <a:off x="6262255" y="1524000"/>
            <a:ext cx="5555673" cy="4651261"/>
          </a:xfrm>
          <a:prstGeom prst="rect">
            <a:avLst/>
          </a:prstGeom>
          <a:ln>
            <a:solidFill>
              <a:schemeClr val="tx1">
                <a:lumMod val="50000"/>
                <a:lumOff val="50000"/>
              </a:schemeClr>
            </a:solidFill>
          </a:ln>
        </p:spPr>
      </p:pic>
    </p:spTree>
    <p:extLst>
      <p:ext uri="{BB962C8B-B14F-4D97-AF65-F5344CB8AC3E}">
        <p14:creationId xmlns:p14="http://schemas.microsoft.com/office/powerpoint/2010/main" val="1455136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620491" cy="5162550"/>
          </a:xfrm>
        </p:spPr>
        <p:txBody>
          <a:bodyPr>
            <a:normAutofit/>
          </a:bodyPr>
          <a:lstStyle/>
          <a:p>
            <a:r>
              <a:rPr lang="en-US" sz="2400" dirty="0"/>
              <a:t>You should see the Failure Rate increasing, eventually leading to Dynatrace detecting a Problem</a:t>
            </a:r>
          </a:p>
          <a:p>
            <a:pPr lvl="1"/>
            <a:r>
              <a:rPr lang="en-US" sz="2000" dirty="0"/>
              <a:t>You might need to refresh your browser a few times</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D9F6A64F-CF08-874D-A76B-494C3E1FF57A}"/>
              </a:ext>
            </a:extLst>
          </p:cNvPr>
          <p:cNvPicPr>
            <a:picLocks noChangeAspect="1"/>
          </p:cNvPicPr>
          <p:nvPr/>
        </p:nvPicPr>
        <p:blipFill>
          <a:blip r:embed="rId2"/>
          <a:stretch>
            <a:fillRect/>
          </a:stretch>
        </p:blipFill>
        <p:spPr>
          <a:xfrm>
            <a:off x="6210300" y="1560230"/>
            <a:ext cx="5437909" cy="252926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A066DC05-4910-0B4A-8DFE-0F4549872750}"/>
              </a:ext>
            </a:extLst>
          </p:cNvPr>
          <p:cNvPicPr>
            <a:picLocks noChangeAspect="1"/>
          </p:cNvPicPr>
          <p:nvPr/>
        </p:nvPicPr>
        <p:blipFill>
          <a:blip r:embed="rId3"/>
          <a:stretch>
            <a:fillRect/>
          </a:stretch>
        </p:blipFill>
        <p:spPr>
          <a:xfrm>
            <a:off x="3875809" y="4686300"/>
            <a:ext cx="7772400" cy="1295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2328711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820065" cy="5162550"/>
          </a:xfrm>
        </p:spPr>
        <p:txBody>
          <a:bodyPr>
            <a:normAutofit/>
          </a:bodyPr>
          <a:lstStyle/>
          <a:p>
            <a:r>
              <a:rPr lang="en-US" sz="2400" dirty="0"/>
              <a:t>Go back to the Service view</a:t>
            </a:r>
          </a:p>
          <a:p>
            <a:r>
              <a:rPr lang="en-US" sz="2400" dirty="0"/>
              <a:t>The comments section will show the remediation actions taken by Ansible Tower</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EF5D6BF-41F7-CC47-853C-BBF0E8FEAB81}"/>
              </a:ext>
            </a:extLst>
          </p:cNvPr>
          <p:cNvPicPr>
            <a:picLocks noChangeAspect="1"/>
          </p:cNvPicPr>
          <p:nvPr/>
        </p:nvPicPr>
        <p:blipFill>
          <a:blip r:embed="rId2"/>
          <a:stretch>
            <a:fillRect/>
          </a:stretch>
        </p:blipFill>
        <p:spPr>
          <a:xfrm>
            <a:off x="5267039" y="1272766"/>
            <a:ext cx="5592618" cy="5413784"/>
          </a:xfrm>
          <a:prstGeom prst="rect">
            <a:avLst/>
          </a:prstGeom>
        </p:spPr>
      </p:pic>
      <p:sp>
        <p:nvSpPr>
          <p:cNvPr id="6" name="Rectangle 5">
            <a:extLst>
              <a:ext uri="{FF2B5EF4-FFF2-40B4-BE49-F238E27FC236}">
                <a16:creationId xmlns:a16="http://schemas.microsoft.com/office/drawing/2014/main" id="{275378C1-8F60-9D44-B44C-3658257C71F1}"/>
              </a:ext>
            </a:extLst>
          </p:cNvPr>
          <p:cNvSpPr/>
          <p:nvPr/>
        </p:nvSpPr>
        <p:spPr>
          <a:xfrm>
            <a:off x="5407029" y="5328511"/>
            <a:ext cx="3235901" cy="1159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2410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1D6B-B351-1A46-8A02-30DA23EB5D6E}"/>
              </a:ext>
            </a:extLst>
          </p:cNvPr>
          <p:cNvPicPr>
            <a:picLocks noChangeAspect="1"/>
          </p:cNvPicPr>
          <p:nvPr/>
        </p:nvPicPr>
        <p:blipFill>
          <a:blip r:embed="rId2"/>
          <a:stretch>
            <a:fillRect/>
          </a:stretch>
        </p:blipFill>
        <p:spPr>
          <a:xfrm>
            <a:off x="4888926" y="1185100"/>
            <a:ext cx="6153150" cy="542190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699295" cy="5162550"/>
          </a:xfrm>
        </p:spPr>
        <p:txBody>
          <a:bodyPr>
            <a:normAutofit/>
          </a:bodyPr>
          <a:lstStyle/>
          <a:p>
            <a:r>
              <a:rPr lang="en-US" sz="2400" dirty="0"/>
              <a:t>Drill-down in the Problem.</a:t>
            </a:r>
          </a:p>
          <a:p>
            <a:r>
              <a:rPr lang="en-US" sz="2400" dirty="0"/>
              <a:t>You will see a new configuration change event reported by Ansible Tower</a:t>
            </a:r>
          </a:p>
          <a:p>
            <a:r>
              <a:rPr lang="en-US" sz="2400" dirty="0"/>
              <a:t>The promotional rate has been set back to 0% to remediate to the transaction failures</a:t>
            </a:r>
          </a:p>
          <a:p>
            <a:pPr marL="0" indent="0">
              <a:buNone/>
            </a:pPr>
            <a:r>
              <a:rPr lang="en-US" dirty="0"/>
              <a:t>	</a:t>
            </a:r>
          </a:p>
          <a:p>
            <a:endParaRPr lang="en-US" dirty="0"/>
          </a:p>
          <a:p>
            <a:endParaRPr lang="en-US" dirty="0"/>
          </a:p>
        </p:txBody>
      </p:sp>
    </p:spTree>
    <p:extLst>
      <p:ext uri="{BB962C8B-B14F-4D97-AF65-F5344CB8AC3E}">
        <p14:creationId xmlns:p14="http://schemas.microsoft.com/office/powerpoint/2010/main" val="1205018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828310" cy="5162550"/>
          </a:xfrm>
        </p:spPr>
        <p:txBody>
          <a:bodyPr>
            <a:normAutofit/>
          </a:bodyPr>
          <a:lstStyle/>
          <a:p>
            <a:r>
              <a:rPr lang="en-US" sz="2400" dirty="0"/>
              <a:t>Jobs executed in Ansible Tower</a:t>
            </a:r>
          </a:p>
          <a:p>
            <a:pPr lvl="1"/>
            <a:r>
              <a:rPr lang="en-US" sz="2000" dirty="0"/>
              <a:t>start-campaign (set rate to 50%)</a:t>
            </a:r>
          </a:p>
          <a:p>
            <a:pPr lvl="1"/>
            <a:r>
              <a:rPr lang="en-US" sz="2000" dirty="0"/>
              <a:t>remediation</a:t>
            </a:r>
          </a:p>
          <a:p>
            <a:pPr lvl="2"/>
            <a:r>
              <a:rPr lang="en-US" sz="1800" dirty="0"/>
              <a:t>push comment to Dynatrace Problem</a:t>
            </a:r>
          </a:p>
          <a:p>
            <a:pPr lvl="2"/>
            <a:r>
              <a:rPr lang="en-US" sz="1800" dirty="0"/>
              <a:t>retrieve problem details</a:t>
            </a:r>
          </a:p>
          <a:p>
            <a:pPr lvl="2"/>
            <a:r>
              <a:rPr lang="en-US" sz="1800" dirty="0"/>
              <a:t>launch remediation action related to problem context</a:t>
            </a:r>
          </a:p>
          <a:p>
            <a:pPr lvl="2"/>
            <a:r>
              <a:rPr lang="en-US" sz="1800" dirty="0"/>
              <a:t>update Dynatrace Problem</a:t>
            </a:r>
          </a:p>
          <a:p>
            <a:pPr lvl="1"/>
            <a:r>
              <a:rPr lang="en-US" sz="2000" dirty="0"/>
              <a:t>stop-campaign (set rate to 0%)</a:t>
            </a:r>
          </a:p>
          <a:p>
            <a:pPr marL="0" indent="0">
              <a:buNone/>
            </a:pPr>
            <a:r>
              <a:rPr lang="en-US" dirty="0"/>
              <a:t>	</a:t>
            </a:r>
          </a:p>
          <a:p>
            <a:endParaRPr lang="en-US" dirty="0"/>
          </a:p>
          <a:p>
            <a:endParaRPr lang="en-US" dirty="0"/>
          </a:p>
        </p:txBody>
      </p:sp>
      <p:pic>
        <p:nvPicPr>
          <p:cNvPr id="6" name="Picture 5">
            <a:extLst>
              <a:ext uri="{FF2B5EF4-FFF2-40B4-BE49-F238E27FC236}">
                <a16:creationId xmlns:a16="http://schemas.microsoft.com/office/drawing/2014/main" id="{1EE4B9AC-6F29-2A41-97B8-3390E1362247}"/>
              </a:ext>
            </a:extLst>
          </p:cNvPr>
          <p:cNvPicPr>
            <a:picLocks noChangeAspect="1"/>
          </p:cNvPicPr>
          <p:nvPr/>
        </p:nvPicPr>
        <p:blipFill>
          <a:blip r:embed="rId2"/>
          <a:stretch>
            <a:fillRect/>
          </a:stretch>
        </p:blipFill>
        <p:spPr>
          <a:xfrm>
            <a:off x="6418696" y="1279059"/>
            <a:ext cx="4484832" cy="5213815"/>
          </a:xfrm>
          <a:prstGeom prst="rect">
            <a:avLst/>
          </a:prstGeom>
          <a:ln>
            <a:solidFill>
              <a:schemeClr val="tx1">
                <a:lumMod val="50000"/>
                <a:lumOff val="50000"/>
              </a:schemeClr>
            </a:solidFill>
          </a:ln>
        </p:spPr>
      </p:pic>
    </p:spTree>
    <p:extLst>
      <p:ext uri="{BB962C8B-B14F-4D97-AF65-F5344CB8AC3E}">
        <p14:creationId xmlns:p14="http://schemas.microsoft.com/office/powerpoint/2010/main" val="166588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a:t>That’s it! Problem </a:t>
            </a:r>
            <a:r>
              <a:rPr lang="en-US" dirty="0"/>
              <a:t>solved automatically</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3999"/>
            <a:ext cx="8776856" cy="1136073"/>
          </a:xfrm>
        </p:spPr>
        <p:txBody>
          <a:bodyPr>
            <a:normAutofit/>
          </a:bodyPr>
          <a:lstStyle/>
          <a:p>
            <a:r>
              <a:rPr lang="en-US" sz="2400" dirty="0"/>
              <a:t>Look at the Service Failure Rate. It has returned to 0%</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A8F365B-F805-0C45-9FE2-6BFF48EC4B89}"/>
              </a:ext>
            </a:extLst>
          </p:cNvPr>
          <p:cNvPicPr>
            <a:picLocks noChangeAspect="1"/>
          </p:cNvPicPr>
          <p:nvPr/>
        </p:nvPicPr>
        <p:blipFill>
          <a:blip r:embed="rId2"/>
          <a:stretch>
            <a:fillRect/>
          </a:stretch>
        </p:blipFill>
        <p:spPr>
          <a:xfrm>
            <a:off x="1211695" y="2181513"/>
            <a:ext cx="9541825" cy="4269795"/>
          </a:xfrm>
          <a:prstGeom prst="rect">
            <a:avLst/>
          </a:prstGeom>
          <a:ln>
            <a:solidFill>
              <a:schemeClr val="tx1">
                <a:lumMod val="50000"/>
                <a:lumOff val="50000"/>
              </a:schemeClr>
            </a:solidFill>
          </a:ln>
        </p:spPr>
      </p:pic>
    </p:spTree>
    <p:extLst>
      <p:ext uri="{BB962C8B-B14F-4D97-AF65-F5344CB8AC3E}">
        <p14:creationId xmlns:p14="http://schemas.microsoft.com/office/powerpoint/2010/main" val="5826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 recap</a:t>
            </a:r>
          </a:p>
        </p:txBody>
      </p:sp>
      <p:cxnSp>
        <p:nvCxnSpPr>
          <p:cNvPr id="28" name="Straight Connector 27">
            <a:extLst>
              <a:ext uri="{FF2B5EF4-FFF2-40B4-BE49-F238E27FC236}">
                <a16:creationId xmlns:a16="http://schemas.microsoft.com/office/drawing/2014/main" id="{1FF006BD-AECB-524A-9E86-A3021983D55D}"/>
              </a:ext>
            </a:extLst>
          </p:cNvPr>
          <p:cNvCxnSpPr>
            <a:cxnSpLocks/>
          </p:cNvCxnSpPr>
          <p:nvPr/>
        </p:nvCxnSpPr>
        <p:spPr>
          <a:xfrm flipH="1">
            <a:off x="4610494" y="2163027"/>
            <a:ext cx="44148" cy="42722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407D17-C03F-494D-9551-AFF30A68F68C}"/>
              </a:ext>
            </a:extLst>
          </p:cNvPr>
          <p:cNvCxnSpPr>
            <a:cxnSpLocks/>
          </p:cNvCxnSpPr>
          <p:nvPr/>
        </p:nvCxnSpPr>
        <p:spPr>
          <a:xfrm>
            <a:off x="7250487" y="2200167"/>
            <a:ext cx="14670" cy="421788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E3992BD-CBF6-EA44-888B-2598F2B632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67924" y="1776439"/>
            <a:ext cx="365126" cy="365126"/>
          </a:xfrm>
          <a:prstGeom prst="rect">
            <a:avLst/>
          </a:prstGeom>
        </p:spPr>
      </p:pic>
      <p:pic>
        <p:nvPicPr>
          <p:cNvPr id="40" name="Picture 2" descr="Image result for ansible png">
            <a:extLst>
              <a:ext uri="{FF2B5EF4-FFF2-40B4-BE49-F238E27FC236}">
                <a16:creationId xmlns:a16="http://schemas.microsoft.com/office/drawing/2014/main" id="{0F60E3C4-0133-0841-B024-BE6B434AE6D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431853"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User">
            <a:extLst>
              <a:ext uri="{FF2B5EF4-FFF2-40B4-BE49-F238E27FC236}">
                <a16:creationId xmlns:a16="http://schemas.microsoft.com/office/drawing/2014/main" id="{54789E17-A7ED-DF42-A0D9-E1D1931DF2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5959" y="1766791"/>
            <a:ext cx="396236" cy="396236"/>
          </a:xfrm>
          <a:prstGeom prst="rect">
            <a:avLst/>
          </a:prstGeom>
        </p:spPr>
      </p:pic>
      <p:cxnSp>
        <p:nvCxnSpPr>
          <p:cNvPr id="44" name="Straight Connector 43">
            <a:extLst>
              <a:ext uri="{FF2B5EF4-FFF2-40B4-BE49-F238E27FC236}">
                <a16:creationId xmlns:a16="http://schemas.microsoft.com/office/drawing/2014/main" id="{DF0BFE68-C966-2A42-B6A5-80ECB50B5070}"/>
              </a:ext>
            </a:extLst>
          </p:cNvPr>
          <p:cNvCxnSpPr>
            <a:cxnSpLocks/>
          </p:cNvCxnSpPr>
          <p:nvPr/>
        </p:nvCxnSpPr>
        <p:spPr>
          <a:xfrm>
            <a:off x="1994077" y="2192458"/>
            <a:ext cx="0" cy="42428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9DD71BE-4C71-854B-A6BE-D0E9471E12FF}"/>
              </a:ext>
            </a:extLst>
          </p:cNvPr>
          <p:cNvCxnSpPr>
            <a:cxnSpLocks/>
          </p:cNvCxnSpPr>
          <p:nvPr/>
        </p:nvCxnSpPr>
        <p:spPr>
          <a:xfrm>
            <a:off x="1994077" y="2794361"/>
            <a:ext cx="26605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DA698FC-D975-F54E-BAD8-E92AC4CA995C}"/>
              </a:ext>
            </a:extLst>
          </p:cNvPr>
          <p:cNvSpPr txBox="1"/>
          <p:nvPr/>
        </p:nvSpPr>
        <p:spPr>
          <a:xfrm>
            <a:off x="2624063" y="2243866"/>
            <a:ext cx="1486856" cy="272845"/>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7" name="Straight Arrow Connector 46">
            <a:extLst>
              <a:ext uri="{FF2B5EF4-FFF2-40B4-BE49-F238E27FC236}">
                <a16:creationId xmlns:a16="http://schemas.microsoft.com/office/drawing/2014/main" id="{07C60AA6-8C89-9749-8275-3C38DCD92425}"/>
              </a:ext>
            </a:extLst>
          </p:cNvPr>
          <p:cNvCxnSpPr>
            <a:cxnSpLocks/>
          </p:cNvCxnSpPr>
          <p:nvPr/>
        </p:nvCxnSpPr>
        <p:spPr>
          <a:xfrm>
            <a:off x="4610494" y="3888759"/>
            <a:ext cx="2640625" cy="53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D48C7FE-CF70-8242-A5CB-99AA4DE2A35B}"/>
              </a:ext>
            </a:extLst>
          </p:cNvPr>
          <p:cNvSpPr txBox="1"/>
          <p:nvPr/>
        </p:nvSpPr>
        <p:spPr>
          <a:xfrm>
            <a:off x="5205228" y="3364851"/>
            <a:ext cx="1486856" cy="401913"/>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custom</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configuration</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event</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49" name="Graphic 48" descr="Sox">
            <a:extLst>
              <a:ext uri="{FF2B5EF4-FFF2-40B4-BE49-F238E27FC236}">
                <a16:creationId xmlns:a16="http://schemas.microsoft.com/office/drawing/2014/main" id="{24006782-241B-6944-B1FE-D66129BE1E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6408" y="1762322"/>
            <a:ext cx="455098" cy="455098"/>
          </a:xfrm>
          <a:prstGeom prst="rect">
            <a:avLst/>
          </a:prstGeom>
        </p:spPr>
      </p:pic>
      <p:cxnSp>
        <p:nvCxnSpPr>
          <p:cNvPr id="50" name="Straight Connector 49">
            <a:extLst>
              <a:ext uri="{FF2B5EF4-FFF2-40B4-BE49-F238E27FC236}">
                <a16:creationId xmlns:a16="http://schemas.microsoft.com/office/drawing/2014/main" id="{4F14F5DC-B8FA-DC4C-A7E8-567215A56F20}"/>
              </a:ext>
            </a:extLst>
          </p:cNvPr>
          <p:cNvCxnSpPr>
            <a:cxnSpLocks/>
          </p:cNvCxnSpPr>
          <p:nvPr/>
        </p:nvCxnSpPr>
        <p:spPr>
          <a:xfrm>
            <a:off x="9879195" y="2217420"/>
            <a:ext cx="4762" cy="42006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303DB1C-1149-9F4F-8362-759D7E75880E}"/>
              </a:ext>
            </a:extLst>
          </p:cNvPr>
          <p:cNvCxnSpPr>
            <a:cxnSpLocks/>
          </p:cNvCxnSpPr>
          <p:nvPr/>
        </p:nvCxnSpPr>
        <p:spPr>
          <a:xfrm>
            <a:off x="4639902" y="3142994"/>
            <a:ext cx="52392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712860D-00DD-624A-90DA-AA7BC6BB8A4A}"/>
              </a:ext>
            </a:extLst>
          </p:cNvPr>
          <p:cNvSpPr txBox="1"/>
          <p:nvPr/>
        </p:nvSpPr>
        <p:spPr>
          <a:xfrm>
            <a:off x="5237831" y="285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53" name="Straight Arrow Connector 52">
            <a:extLst>
              <a:ext uri="{FF2B5EF4-FFF2-40B4-BE49-F238E27FC236}">
                <a16:creationId xmlns:a16="http://schemas.microsoft.com/office/drawing/2014/main" id="{BD1B7374-E0AE-3E4A-BD3A-9CBE88987D19}"/>
              </a:ext>
            </a:extLst>
          </p:cNvPr>
          <p:cNvCxnSpPr>
            <a:cxnSpLocks/>
          </p:cNvCxnSpPr>
          <p:nvPr/>
        </p:nvCxnSpPr>
        <p:spPr>
          <a:xfrm>
            <a:off x="7250487" y="4242859"/>
            <a:ext cx="26363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371F9B3-6174-7143-9049-F0330A759AB4}"/>
              </a:ext>
            </a:extLst>
          </p:cNvPr>
          <p:cNvSpPr txBox="1"/>
          <p:nvPr/>
        </p:nvSpPr>
        <p:spPr>
          <a:xfrm>
            <a:off x="7872395" y="3750887"/>
            <a:ext cx="1486856" cy="272845"/>
          </a:xfrm>
          <a:prstGeom prst="rect">
            <a:avLst/>
          </a:prstGeom>
          <a:noFill/>
        </p:spPr>
        <p:txBody>
          <a:bodyPr wrap="none" lIns="0" tIns="0" rIns="0" bIns="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Sockshop</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&amp;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detects</a:t>
            </a:r>
            <a:endPar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increase</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of</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failure</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rate</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55" name="TextBox 54">
            <a:extLst>
              <a:ext uri="{FF2B5EF4-FFF2-40B4-BE49-F238E27FC236}">
                <a16:creationId xmlns:a16="http://schemas.microsoft.com/office/drawing/2014/main" id="{C07B232B-30BF-3346-82BF-13E4AB0A80F1}"/>
              </a:ext>
            </a:extLst>
          </p:cNvPr>
          <p:cNvSpPr txBox="1"/>
          <p:nvPr/>
        </p:nvSpPr>
        <p:spPr>
          <a:xfrm>
            <a:off x="5133165" y="4252365"/>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problem</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notification</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56" name="Straight Arrow Connector 55">
            <a:extLst>
              <a:ext uri="{FF2B5EF4-FFF2-40B4-BE49-F238E27FC236}">
                <a16:creationId xmlns:a16="http://schemas.microsoft.com/office/drawing/2014/main" id="{673BAD0B-B563-9A48-9E7B-D1A6500064DB}"/>
              </a:ext>
            </a:extLst>
          </p:cNvPr>
          <p:cNvCxnSpPr>
            <a:cxnSpLocks/>
          </p:cNvCxnSpPr>
          <p:nvPr/>
        </p:nvCxnSpPr>
        <p:spPr>
          <a:xfrm flipH="1">
            <a:off x="4625164" y="4613077"/>
            <a:ext cx="26399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BACC77-005E-C74C-B70B-D4E47E30A0A9}"/>
              </a:ext>
            </a:extLst>
          </p:cNvPr>
          <p:cNvCxnSpPr>
            <a:cxnSpLocks/>
          </p:cNvCxnSpPr>
          <p:nvPr/>
        </p:nvCxnSpPr>
        <p:spPr>
          <a:xfrm>
            <a:off x="4639902" y="5764503"/>
            <a:ext cx="26105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ACC9956-C070-4A49-98DA-2DF149E21866}"/>
              </a:ext>
            </a:extLst>
          </p:cNvPr>
          <p:cNvSpPr txBox="1"/>
          <p:nvPr/>
        </p:nvSpPr>
        <p:spPr>
          <a:xfrm>
            <a:off x="5195595" y="5209717"/>
            <a:ext cx="1486856" cy="468706"/>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custom</a:t>
            </a:r>
            <a:endPar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configuration</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event</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59" name="Straight Arrow Connector 58">
            <a:extLst>
              <a:ext uri="{FF2B5EF4-FFF2-40B4-BE49-F238E27FC236}">
                <a16:creationId xmlns:a16="http://schemas.microsoft.com/office/drawing/2014/main" id="{FD55ABEE-7A1D-B74D-BE40-474BB5C97D5B}"/>
              </a:ext>
            </a:extLst>
          </p:cNvPr>
          <p:cNvCxnSpPr>
            <a:cxnSpLocks/>
          </p:cNvCxnSpPr>
          <p:nvPr/>
        </p:nvCxnSpPr>
        <p:spPr>
          <a:xfrm>
            <a:off x="4641095" y="5114708"/>
            <a:ext cx="52457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AA22E45-2E21-6741-B04B-9FEEEF1D7CDE}"/>
              </a:ext>
            </a:extLst>
          </p:cNvPr>
          <p:cNvSpPr txBox="1"/>
          <p:nvPr/>
        </p:nvSpPr>
        <p:spPr>
          <a:xfrm>
            <a:off x="5159186" y="4797171"/>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0 %</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61" name="Straight Arrow Connector 60">
            <a:extLst>
              <a:ext uri="{FF2B5EF4-FFF2-40B4-BE49-F238E27FC236}">
                <a16:creationId xmlns:a16="http://schemas.microsoft.com/office/drawing/2014/main" id="{9B9E279A-9CE0-2C42-9059-638148EFECE5}"/>
              </a:ext>
            </a:extLst>
          </p:cNvPr>
          <p:cNvCxnSpPr>
            <a:cxnSpLocks/>
          </p:cNvCxnSpPr>
          <p:nvPr/>
        </p:nvCxnSpPr>
        <p:spPr>
          <a:xfrm>
            <a:off x="4610494" y="6218816"/>
            <a:ext cx="263999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9EB893E-EFCF-A84E-BBB6-CC12613ECEFB}"/>
              </a:ext>
            </a:extLst>
          </p:cNvPr>
          <p:cNvSpPr txBox="1"/>
          <p:nvPr/>
        </p:nvSpPr>
        <p:spPr>
          <a:xfrm>
            <a:off x="5143836" y="587938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Send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comment</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a:t>
            </a:r>
            <a:r>
              <a:rPr kumimoji="0" lang="de-AT" sz="12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problem</a:t>
            </a:r>
            <a:endParaRPr kumimoji="0" lang="en-US" sz="12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15777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2" grpId="0"/>
      <p:bldP spid="54" grpId="0"/>
      <p:bldP spid="55" grpId="0"/>
      <p:bldP spid="58" grpId="0"/>
      <p:bldP spid="60"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r>
              <a:rPr lang="en-US" dirty="0"/>
              <a:t>After the initial APIs are setup, your Kubernetes Engine screen should look like this (unless you already have an existing cluster setup)</a:t>
            </a:r>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GCP environment</a:t>
            </a:r>
          </a:p>
        </p:txBody>
      </p:sp>
      <p:pic>
        <p:nvPicPr>
          <p:cNvPr id="4" name="Picture 3">
            <a:extLst>
              <a:ext uri="{FF2B5EF4-FFF2-40B4-BE49-F238E27FC236}">
                <a16:creationId xmlns:a16="http://schemas.microsoft.com/office/drawing/2014/main" id="{183148B2-F849-499C-9888-CD8D78651A78}"/>
              </a:ext>
            </a:extLst>
          </p:cNvPr>
          <p:cNvPicPr>
            <a:picLocks noChangeAspect="1"/>
          </p:cNvPicPr>
          <p:nvPr/>
        </p:nvPicPr>
        <p:blipFill>
          <a:blip r:embed="rId2"/>
          <a:stretch>
            <a:fillRect/>
          </a:stretch>
        </p:blipFill>
        <p:spPr>
          <a:xfrm>
            <a:off x="1790700" y="2347210"/>
            <a:ext cx="8167511" cy="3910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5337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How to clean up</a:t>
            </a:r>
          </a:p>
        </p:txBody>
      </p:sp>
    </p:spTree>
    <p:extLst>
      <p:ext uri="{BB962C8B-B14F-4D97-AF65-F5344CB8AC3E}">
        <p14:creationId xmlns:p14="http://schemas.microsoft.com/office/powerpoint/2010/main" val="28822367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C40F-5F2F-4312-8627-EBE1DA0817DA}"/>
              </a:ext>
            </a:extLst>
          </p:cNvPr>
          <p:cNvSpPr>
            <a:spLocks noGrp="1"/>
          </p:cNvSpPr>
          <p:nvPr>
            <p:ph type="title"/>
          </p:nvPr>
        </p:nvSpPr>
        <p:spPr/>
        <p:txBody>
          <a:bodyPr/>
          <a:lstStyle/>
          <a:p>
            <a:r>
              <a:rPr lang="en-US" dirty="0"/>
              <a:t>Clean up</a:t>
            </a:r>
          </a:p>
        </p:txBody>
      </p:sp>
      <p:sp>
        <p:nvSpPr>
          <p:cNvPr id="3" name="Text Placeholder 2">
            <a:extLst>
              <a:ext uri="{FF2B5EF4-FFF2-40B4-BE49-F238E27FC236}">
                <a16:creationId xmlns:a16="http://schemas.microsoft.com/office/drawing/2014/main" id="{3EE62568-237B-4B1F-ABC0-462B2AC9ABC9}"/>
              </a:ext>
            </a:extLst>
          </p:cNvPr>
          <p:cNvSpPr>
            <a:spLocks noGrp="1"/>
          </p:cNvSpPr>
          <p:nvPr>
            <p:ph type="body" sz="quarter" idx="10"/>
          </p:nvPr>
        </p:nvSpPr>
        <p:spPr/>
        <p:txBody>
          <a:bodyPr/>
          <a:lstStyle/>
          <a:p>
            <a:r>
              <a:rPr lang="en-US" sz="2400" dirty="0"/>
              <a:t>If you want to keep the Kubernetes cluster running but:</a:t>
            </a:r>
          </a:p>
          <a:p>
            <a:pPr lvl="1"/>
            <a:r>
              <a:rPr lang="en-US" sz="2000" dirty="0"/>
              <a:t>remove all workload : execute the script </a:t>
            </a:r>
            <a:r>
              <a:rPr lang="en-US" sz="2000" b="1" dirty="0" err="1"/>
              <a:t>cleanup.sh</a:t>
            </a:r>
            <a:r>
              <a:rPr lang="en-US" sz="2000" dirty="0"/>
              <a:t> in the </a:t>
            </a:r>
            <a:r>
              <a:rPr lang="en-US" sz="2000" b="1" dirty="0"/>
              <a:t>5-Cleanup</a:t>
            </a:r>
            <a:r>
              <a:rPr lang="en-US" sz="2000" dirty="0"/>
              <a:t> directory</a:t>
            </a:r>
          </a:p>
          <a:p>
            <a:pPr lvl="1"/>
            <a:r>
              <a:rPr lang="en-US" sz="2000" dirty="0"/>
              <a:t>only remove Jenkins : execute the script </a:t>
            </a:r>
            <a:r>
              <a:rPr lang="en-US" sz="2000" b="1" dirty="0" err="1"/>
              <a:t>removeJenkins.sh</a:t>
            </a:r>
            <a:r>
              <a:rPr lang="en-US" sz="2000" dirty="0"/>
              <a:t> in the </a:t>
            </a:r>
            <a:r>
              <a:rPr lang="en-US" sz="2000" b="1" dirty="0" err="1"/>
              <a:t>utils</a:t>
            </a:r>
            <a:r>
              <a:rPr lang="en-US" sz="2000" dirty="0"/>
              <a:t> directory</a:t>
            </a:r>
          </a:p>
          <a:p>
            <a:pPr lvl="1"/>
            <a:r>
              <a:rPr lang="en-US" sz="2000" dirty="0"/>
              <a:t>only remove Ansible Tower : execute the script </a:t>
            </a:r>
            <a:r>
              <a:rPr lang="en-US" sz="2000" b="1" dirty="0" err="1"/>
              <a:t>removeTower.sh</a:t>
            </a:r>
            <a:r>
              <a:rPr lang="en-US" sz="2000" dirty="0"/>
              <a:t> in the </a:t>
            </a:r>
            <a:r>
              <a:rPr lang="en-US" sz="2000" b="1" dirty="0" err="1"/>
              <a:t>utils</a:t>
            </a:r>
            <a:r>
              <a:rPr lang="en-US" sz="2000" dirty="0"/>
              <a:t> directory</a:t>
            </a:r>
          </a:p>
          <a:p>
            <a:pPr lvl="1"/>
            <a:r>
              <a:rPr lang="en-US" sz="2000" dirty="0"/>
              <a:t>only remove Dynatrace (no!!! </a:t>
            </a:r>
            <a:r>
              <a:rPr lang="en-US" sz="2000" dirty="0">
                <a:sym typeface="Wingdings" pitchFamily="2" charset="2"/>
              </a:rPr>
              <a:t>) : execute the script </a:t>
            </a:r>
            <a:r>
              <a:rPr lang="en-US" sz="2000" b="1" dirty="0">
                <a:sym typeface="Wingdings" pitchFamily="2" charset="2"/>
              </a:rPr>
              <a:t>delete-dt-</a:t>
            </a:r>
            <a:r>
              <a:rPr lang="en-US" sz="2000" b="1" dirty="0" err="1">
                <a:sym typeface="Wingdings" pitchFamily="2" charset="2"/>
              </a:rPr>
              <a:t>operator.sh</a:t>
            </a:r>
            <a:r>
              <a:rPr lang="en-US" sz="2000" dirty="0">
                <a:sym typeface="Wingdings" pitchFamily="2" charset="2"/>
              </a:rPr>
              <a:t> in the </a:t>
            </a:r>
            <a:r>
              <a:rPr lang="en-US" sz="2000" b="1" dirty="0" err="1">
                <a:sym typeface="Wingdings" pitchFamily="2" charset="2"/>
              </a:rPr>
              <a:t>utils</a:t>
            </a:r>
            <a:r>
              <a:rPr lang="en-US" sz="2000" dirty="0">
                <a:sym typeface="Wingdings" pitchFamily="2" charset="2"/>
              </a:rPr>
              <a:t> directory</a:t>
            </a:r>
            <a:endParaRPr lang="en-US" sz="2000" dirty="0"/>
          </a:p>
          <a:p>
            <a:r>
              <a:rPr lang="en-US" sz="2400" dirty="0"/>
              <a:t>It is strongly recommended to disable all synthetic monitors in Dynatrace to avoid consuming all the DEM units from your free trial </a:t>
            </a:r>
          </a:p>
          <a:p>
            <a:r>
              <a:rPr lang="en-US" sz="2400" dirty="0"/>
              <a:t>If you want to delete everything, delete the GKE cluster via the GCP Console</a:t>
            </a:r>
          </a:p>
        </p:txBody>
      </p:sp>
    </p:spTree>
    <p:extLst>
      <p:ext uri="{BB962C8B-B14F-4D97-AF65-F5344CB8AC3E}">
        <p14:creationId xmlns:p14="http://schemas.microsoft.com/office/powerpoint/2010/main" val="34664347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8187310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C89B00E-3B54-4336-A5EF-36792336615B}"/>
              </a:ext>
            </a:extLst>
          </p:cNvPr>
          <p:cNvSpPr/>
          <p:nvPr/>
        </p:nvSpPr>
        <p:spPr>
          <a:xfrm>
            <a:off x="6010274" y="1290871"/>
            <a:ext cx="5046069" cy="4175319"/>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B47656E1-C286-4A23-85C7-E3DF51D48E2D}"/>
              </a:ext>
            </a:extLst>
          </p:cNvPr>
          <p:cNvSpPr/>
          <p:nvPr/>
        </p:nvSpPr>
        <p:spPr>
          <a:xfrm>
            <a:off x="2210798" y="4324353"/>
            <a:ext cx="1161025" cy="1158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0EFA346-F2B1-447C-A870-4C6D44D41393}"/>
              </a:ext>
            </a:extLst>
          </p:cNvPr>
          <p:cNvSpPr/>
          <p:nvPr/>
        </p:nvSpPr>
        <p:spPr>
          <a:xfrm>
            <a:off x="7149213" y="1298664"/>
            <a:ext cx="320645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Automated Monitoring </a:t>
            </a:r>
            <a:endParaRPr kumimoji="0" lang="de-AT"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854C4427-4656-4E1C-AA3E-CC355815265C}"/>
              </a:ext>
            </a:extLst>
          </p:cNvPr>
          <p:cNvPicPr>
            <a:picLocks noChangeAspect="1"/>
          </p:cNvPicPr>
          <p:nvPr/>
        </p:nvPicPr>
        <p:blipFill>
          <a:blip r:embed="rId3"/>
          <a:stretch>
            <a:fillRect/>
          </a:stretch>
        </p:blipFill>
        <p:spPr>
          <a:xfrm>
            <a:off x="7499590" y="2797093"/>
            <a:ext cx="997098" cy="1085577"/>
          </a:xfrm>
          <a:prstGeom prst="rect">
            <a:avLst/>
          </a:prstGeom>
        </p:spPr>
      </p:pic>
      <p:pic>
        <p:nvPicPr>
          <p:cNvPr id="21" name="Picture 20">
            <a:extLst>
              <a:ext uri="{FF2B5EF4-FFF2-40B4-BE49-F238E27FC236}">
                <a16:creationId xmlns:a16="http://schemas.microsoft.com/office/drawing/2014/main" id="{F4B2497A-9882-49CE-866C-4BE4B99B0A96}"/>
              </a:ext>
            </a:extLst>
          </p:cNvPr>
          <p:cNvPicPr>
            <a:picLocks noChangeAspect="1"/>
          </p:cNvPicPr>
          <p:nvPr/>
        </p:nvPicPr>
        <p:blipFill>
          <a:blip r:embed="rId4"/>
          <a:stretch>
            <a:fillRect/>
          </a:stretch>
        </p:blipFill>
        <p:spPr>
          <a:xfrm>
            <a:off x="8484625" y="2786741"/>
            <a:ext cx="983613" cy="1095929"/>
          </a:xfrm>
          <a:prstGeom prst="rect">
            <a:avLst/>
          </a:prstGeom>
        </p:spPr>
      </p:pic>
      <p:pic>
        <p:nvPicPr>
          <p:cNvPr id="22" name="Picture 21">
            <a:extLst>
              <a:ext uri="{FF2B5EF4-FFF2-40B4-BE49-F238E27FC236}">
                <a16:creationId xmlns:a16="http://schemas.microsoft.com/office/drawing/2014/main" id="{F9B2663F-B171-4379-AEF0-0E372002D38F}"/>
              </a:ext>
            </a:extLst>
          </p:cNvPr>
          <p:cNvPicPr>
            <a:picLocks noChangeAspect="1"/>
          </p:cNvPicPr>
          <p:nvPr/>
        </p:nvPicPr>
        <p:blipFill>
          <a:blip r:embed="rId5"/>
          <a:stretch>
            <a:fillRect/>
          </a:stretch>
        </p:blipFill>
        <p:spPr>
          <a:xfrm>
            <a:off x="9448698" y="2797093"/>
            <a:ext cx="1340576" cy="1077919"/>
          </a:xfrm>
          <a:prstGeom prst="rect">
            <a:avLst/>
          </a:prstGeom>
        </p:spPr>
      </p:pic>
      <p:sp>
        <p:nvSpPr>
          <p:cNvPr id="25" name="TextBox 24">
            <a:extLst>
              <a:ext uri="{FF2B5EF4-FFF2-40B4-BE49-F238E27FC236}">
                <a16:creationId xmlns:a16="http://schemas.microsoft.com/office/drawing/2014/main" id="{56914507-7236-422B-A2AA-61366F76E336}"/>
              </a:ext>
            </a:extLst>
          </p:cNvPr>
          <p:cNvSpPr txBox="1"/>
          <p:nvPr/>
        </p:nvSpPr>
        <p:spPr>
          <a:xfrm>
            <a:off x="6146599" y="1933540"/>
            <a:ext cx="9033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Tagging</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778AC9A8-DA0A-4C9D-B0C7-17EFABB218F3}"/>
              </a:ext>
            </a:extLst>
          </p:cNvPr>
          <p:cNvSpPr txBox="1"/>
          <p:nvPr/>
        </p:nvSpPr>
        <p:spPr>
          <a:xfrm>
            <a:off x="6170479" y="3974660"/>
            <a:ext cx="9460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Alerting</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3B7844B-56CF-47FF-98CE-B2E61ABDD902}"/>
              </a:ext>
            </a:extLst>
          </p:cNvPr>
          <p:cNvSpPr txBox="1"/>
          <p:nvPr/>
        </p:nvSpPr>
        <p:spPr>
          <a:xfrm>
            <a:off x="6124667" y="2852463"/>
            <a:ext cx="13135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Dashboards</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134DD72C-291D-4935-B817-65341EB44ED4}"/>
              </a:ext>
            </a:extLst>
          </p:cNvPr>
          <p:cNvPicPr>
            <a:picLocks noChangeAspect="1"/>
          </p:cNvPicPr>
          <p:nvPr/>
        </p:nvPicPr>
        <p:blipFill>
          <a:blip r:embed="rId6"/>
          <a:stretch>
            <a:fillRect/>
          </a:stretch>
        </p:blipFill>
        <p:spPr>
          <a:xfrm>
            <a:off x="7448938" y="1951255"/>
            <a:ext cx="2095500" cy="285750"/>
          </a:xfrm>
          <a:prstGeom prst="rect">
            <a:avLst/>
          </a:prstGeom>
        </p:spPr>
      </p:pic>
      <p:pic>
        <p:nvPicPr>
          <p:cNvPr id="33" name="Picture 32">
            <a:extLst>
              <a:ext uri="{FF2B5EF4-FFF2-40B4-BE49-F238E27FC236}">
                <a16:creationId xmlns:a16="http://schemas.microsoft.com/office/drawing/2014/main" id="{4B3421A7-2E77-4B46-A210-08768C424658}"/>
              </a:ext>
            </a:extLst>
          </p:cNvPr>
          <p:cNvPicPr>
            <a:picLocks noChangeAspect="1"/>
          </p:cNvPicPr>
          <p:nvPr/>
        </p:nvPicPr>
        <p:blipFill>
          <a:blip r:embed="rId7"/>
          <a:stretch>
            <a:fillRect/>
          </a:stretch>
        </p:blipFill>
        <p:spPr>
          <a:xfrm>
            <a:off x="7448938" y="2260467"/>
            <a:ext cx="2505075" cy="295275"/>
          </a:xfrm>
          <a:prstGeom prst="rect">
            <a:avLst/>
          </a:prstGeom>
        </p:spPr>
      </p:pic>
      <p:pic>
        <p:nvPicPr>
          <p:cNvPr id="36" name="Picture 35">
            <a:extLst>
              <a:ext uri="{FF2B5EF4-FFF2-40B4-BE49-F238E27FC236}">
                <a16:creationId xmlns:a16="http://schemas.microsoft.com/office/drawing/2014/main" id="{F70438D1-9030-4F84-8066-EB5AF48A0CDD}"/>
              </a:ext>
            </a:extLst>
          </p:cNvPr>
          <p:cNvPicPr>
            <a:picLocks noChangeAspect="1"/>
          </p:cNvPicPr>
          <p:nvPr/>
        </p:nvPicPr>
        <p:blipFill>
          <a:blip r:embed="rId8"/>
          <a:stretch>
            <a:fillRect/>
          </a:stretch>
        </p:blipFill>
        <p:spPr>
          <a:xfrm>
            <a:off x="7486816" y="4097791"/>
            <a:ext cx="997098" cy="997098"/>
          </a:xfrm>
          <a:prstGeom prst="rect">
            <a:avLst/>
          </a:prstGeom>
        </p:spPr>
      </p:pic>
      <p:pic>
        <p:nvPicPr>
          <p:cNvPr id="37" name="Picture 12" descr="Image result for pagerduty icon">
            <a:extLst>
              <a:ext uri="{FF2B5EF4-FFF2-40B4-BE49-F238E27FC236}">
                <a16:creationId xmlns:a16="http://schemas.microsoft.com/office/drawing/2014/main" id="{A915DDE1-7F9B-4795-A92C-31937440AD26}"/>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9083863" y="4076977"/>
            <a:ext cx="439364" cy="43936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Image result for xmatters icon">
            <a:extLst>
              <a:ext uri="{FF2B5EF4-FFF2-40B4-BE49-F238E27FC236}">
                <a16:creationId xmlns:a16="http://schemas.microsoft.com/office/drawing/2014/main" id="{96B5AA5F-93DE-4E17-9BD6-F282791696B9}"/>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9729140" y="4622768"/>
            <a:ext cx="427295" cy="42729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bmc remedy logo">
            <a:extLst>
              <a:ext uri="{FF2B5EF4-FFF2-40B4-BE49-F238E27FC236}">
                <a16:creationId xmlns:a16="http://schemas.microsoft.com/office/drawing/2014/main" id="{5D1715BE-821B-42B3-AF43-3BDCF4521862}"/>
              </a:ext>
            </a:extLst>
          </p:cNvPr>
          <p:cNvPicPr>
            <a:picLocks noChangeAspect="1" noChangeArrowheads="1"/>
          </p:cNvPicPr>
          <p:nvPr/>
        </p:nvPicPr>
        <p:blipFill rotWithShape="1">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748556" y="4072935"/>
            <a:ext cx="388464" cy="48994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Image result for servicenow icon">
            <a:extLst>
              <a:ext uri="{FF2B5EF4-FFF2-40B4-BE49-F238E27FC236}">
                <a16:creationId xmlns:a16="http://schemas.microsoft.com/office/drawing/2014/main" id="{31DB52C5-4A16-4F6C-875F-B222CB13CE28}"/>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9059557" y="4577944"/>
            <a:ext cx="516945" cy="51694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mage result for slack icon">
            <a:extLst>
              <a:ext uri="{FF2B5EF4-FFF2-40B4-BE49-F238E27FC236}">
                <a16:creationId xmlns:a16="http://schemas.microsoft.com/office/drawing/2014/main" id="{B2A91746-AC14-4908-AD3C-5DB21B5845DC}"/>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0257415" y="4072935"/>
            <a:ext cx="426052" cy="426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jira logo">
            <a:extLst>
              <a:ext uri="{FF2B5EF4-FFF2-40B4-BE49-F238E27FC236}">
                <a16:creationId xmlns:a16="http://schemas.microsoft.com/office/drawing/2014/main" id="{1091622C-1F2E-45D8-8AA8-C187D23ABEF5}"/>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225170" y="4537974"/>
            <a:ext cx="556915" cy="55691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7FF54FC0-4443-4D35-B194-75BCFDFC9527}"/>
              </a:ext>
            </a:extLst>
          </p:cNvPr>
          <p:cNvSpPr/>
          <p:nvPr/>
        </p:nvSpPr>
        <p:spPr>
          <a:xfrm>
            <a:off x="8561016" y="4296659"/>
            <a:ext cx="415447" cy="4846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46" name="Straight Arrow Connector 45">
            <a:extLst>
              <a:ext uri="{FF2B5EF4-FFF2-40B4-BE49-F238E27FC236}">
                <a16:creationId xmlns:a16="http://schemas.microsoft.com/office/drawing/2014/main" id="{CF779D72-A3B5-4096-B6BA-35E2D445A7B2}"/>
              </a:ext>
            </a:extLst>
          </p:cNvPr>
          <p:cNvCxnSpPr>
            <a:cxnSpLocks/>
          </p:cNvCxnSpPr>
          <p:nvPr/>
        </p:nvCxnSpPr>
        <p:spPr>
          <a:xfrm>
            <a:off x="1396703" y="6114604"/>
            <a:ext cx="8013997" cy="0"/>
          </a:xfrm>
          <a:prstGeom prst="straightConnector1">
            <a:avLst/>
          </a:prstGeom>
          <a:noFill/>
          <a:ln w="38100" cap="flat" cmpd="sng" algn="ctr">
            <a:solidFill>
              <a:srgbClr val="FFFFFF"/>
            </a:solidFill>
            <a:prstDash val="solid"/>
            <a:miter lim="800000"/>
            <a:tailEnd type="triangle"/>
          </a:ln>
          <a:effectLst/>
        </p:spPr>
      </p:cxnSp>
      <p:cxnSp>
        <p:nvCxnSpPr>
          <p:cNvPr id="47" name="Straight Arrow Connector 46">
            <a:extLst>
              <a:ext uri="{FF2B5EF4-FFF2-40B4-BE49-F238E27FC236}">
                <a16:creationId xmlns:a16="http://schemas.microsoft.com/office/drawing/2014/main" id="{BEB32F18-E4F1-4CF9-A3CC-5E2682F8A6BD}"/>
              </a:ext>
            </a:extLst>
          </p:cNvPr>
          <p:cNvCxnSpPr>
            <a:cxnSpLocks/>
          </p:cNvCxnSpPr>
          <p:nvPr/>
        </p:nvCxnSpPr>
        <p:spPr>
          <a:xfrm flipV="1">
            <a:off x="1391037" y="1704975"/>
            <a:ext cx="11689" cy="4409629"/>
          </a:xfrm>
          <a:prstGeom prst="straightConnector1">
            <a:avLst/>
          </a:prstGeom>
          <a:noFill/>
          <a:ln w="38100" cap="flat" cmpd="sng" algn="ctr">
            <a:solidFill>
              <a:srgbClr val="FFFFFF"/>
            </a:solidFill>
            <a:prstDash val="solid"/>
            <a:miter lim="800000"/>
            <a:tailEnd type="triangle"/>
          </a:ln>
          <a:effectLst/>
        </p:spPr>
      </p:cxnSp>
      <p:sp>
        <p:nvSpPr>
          <p:cNvPr id="9" name="Title 8">
            <a:extLst>
              <a:ext uri="{FF2B5EF4-FFF2-40B4-BE49-F238E27FC236}">
                <a16:creationId xmlns:a16="http://schemas.microsoft.com/office/drawing/2014/main" id="{806580BE-73F5-478F-B884-FBDB1F1F9CFA}"/>
              </a:ext>
            </a:extLst>
          </p:cNvPr>
          <p:cNvSpPr>
            <a:spLocks noGrp="1"/>
          </p:cNvSpPr>
          <p:nvPr>
            <p:ph type="title"/>
          </p:nvPr>
        </p:nvSpPr>
        <p:spPr/>
        <p:txBody>
          <a:bodyPr>
            <a:normAutofit/>
          </a:bodyPr>
          <a:lstStyle/>
          <a:p>
            <a:r>
              <a:rPr lang="en-US" dirty="0">
                <a:solidFill>
                  <a:srgbClr val="FFFFFF"/>
                </a:solidFill>
              </a:rPr>
              <a:t>Step 1 : Self-service monitoring</a:t>
            </a:r>
            <a:endParaRPr lang="de-AT" dirty="0"/>
          </a:p>
        </p:txBody>
      </p:sp>
    </p:spTree>
    <p:extLst>
      <p:ext uri="{BB962C8B-B14F-4D97-AF65-F5344CB8AC3E}">
        <p14:creationId xmlns:p14="http://schemas.microsoft.com/office/powerpoint/2010/main" val="159731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3" grpId="0"/>
      <p:bldP spid="25" grpId="0"/>
      <p:bldP spid="26" grpId="0"/>
      <p:bldP spid="28" grpId="0"/>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C89B00E-3B54-4336-A5EF-36792336615B}"/>
              </a:ext>
            </a:extLst>
          </p:cNvPr>
          <p:cNvSpPr/>
          <p:nvPr/>
        </p:nvSpPr>
        <p:spPr>
          <a:xfrm>
            <a:off x="6010274" y="1290871"/>
            <a:ext cx="5046069" cy="4175319"/>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B47656E1-C286-4A23-85C7-E3DF51D48E2D}"/>
              </a:ext>
            </a:extLst>
          </p:cNvPr>
          <p:cNvSpPr/>
          <p:nvPr/>
        </p:nvSpPr>
        <p:spPr>
          <a:xfrm>
            <a:off x="2210798" y="4324353"/>
            <a:ext cx="1161025" cy="1158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251FED1E-D815-4217-B076-D5E38BF7D825}"/>
              </a:ext>
            </a:extLst>
          </p:cNvPr>
          <p:cNvSpPr/>
          <p:nvPr/>
        </p:nvSpPr>
        <p:spPr>
          <a:xfrm>
            <a:off x="3973585" y="3667125"/>
            <a:ext cx="1065139" cy="101315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Arrow: Right 1">
            <a:extLst>
              <a:ext uri="{FF2B5EF4-FFF2-40B4-BE49-F238E27FC236}">
                <a16:creationId xmlns:a16="http://schemas.microsoft.com/office/drawing/2014/main" id="{391DEA38-862F-426B-9DD3-2FAC1D351552}"/>
              </a:ext>
            </a:extLst>
          </p:cNvPr>
          <p:cNvSpPr/>
          <p:nvPr/>
        </p:nvSpPr>
        <p:spPr>
          <a:xfrm rot="20279614">
            <a:off x="3360622" y="4282479"/>
            <a:ext cx="63354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0EFA346-F2B1-447C-A870-4C6D44D41393}"/>
              </a:ext>
            </a:extLst>
          </p:cNvPr>
          <p:cNvSpPr/>
          <p:nvPr/>
        </p:nvSpPr>
        <p:spPr>
          <a:xfrm>
            <a:off x="7036786" y="1327427"/>
            <a:ext cx="340824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Automated Performance </a:t>
            </a:r>
            <a:endParaRPr kumimoji="0" lang="de-AT"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6914507-7236-422B-A2AA-61366F76E336}"/>
              </a:ext>
            </a:extLst>
          </p:cNvPr>
          <p:cNvSpPr txBox="1"/>
          <p:nvPr/>
        </p:nvSpPr>
        <p:spPr>
          <a:xfrm>
            <a:off x="6146599" y="1933540"/>
            <a:ext cx="10497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Integrate</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3B7844B-56CF-47FF-98CE-B2E61ABDD902}"/>
              </a:ext>
            </a:extLst>
          </p:cNvPr>
          <p:cNvSpPr txBox="1"/>
          <p:nvPr/>
        </p:nvSpPr>
        <p:spPr>
          <a:xfrm>
            <a:off x="6172400" y="2969615"/>
            <a:ext cx="30008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Performance as a Self-Service</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0" name="Picture 18" descr="Image result for jmeter icon">
            <a:extLst>
              <a:ext uri="{FF2B5EF4-FFF2-40B4-BE49-F238E27FC236}">
                <a16:creationId xmlns:a16="http://schemas.microsoft.com/office/drawing/2014/main" id="{3E25D46D-41B9-4F29-9E7D-7F7334BD3F4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10653" y="1944545"/>
            <a:ext cx="918015" cy="3118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neotys logo">
            <a:extLst>
              <a:ext uri="{FF2B5EF4-FFF2-40B4-BE49-F238E27FC236}">
                <a16:creationId xmlns:a16="http://schemas.microsoft.com/office/drawing/2014/main" id="{5AC889A6-4D9A-4013-AD23-1FE6AF12FB4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91425" y="1936497"/>
            <a:ext cx="1166772" cy="3279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Image result for loadrunner logo">
            <a:extLst>
              <a:ext uri="{FF2B5EF4-FFF2-40B4-BE49-F238E27FC236}">
                <a16:creationId xmlns:a16="http://schemas.microsoft.com/office/drawing/2014/main" id="{AD8192AF-4729-4ADB-B9DE-8144337C1C5B}"/>
              </a:ext>
            </a:extLst>
          </p:cNvPr>
          <p:cNvPicPr>
            <a:picLocks noChangeAspect="1" noChangeArrowheads="1"/>
          </p:cNvPicPr>
          <p:nvPr/>
        </p:nvPicPr>
        <p:blipFill rotWithShape="1">
          <a:blip r:embed="rId5" cstate="print">
            <a:clrChange>
              <a:clrFrom>
                <a:srgbClr val="EFEFF1"/>
              </a:clrFrom>
              <a:clrTo>
                <a:srgbClr val="EFEFF1">
                  <a:alpha val="0"/>
                </a:srgbClr>
              </a:clrTo>
            </a:clrChange>
            <a:extLst>
              <a:ext uri="{28A0092B-C50C-407E-A947-70E740481C1C}">
                <a14:useLocalDpi xmlns:a14="http://schemas.microsoft.com/office/drawing/2010/main"/>
              </a:ext>
            </a:extLst>
          </a:blip>
          <a:srcRect/>
          <a:stretch/>
        </p:blipFill>
        <p:spPr bwMode="auto">
          <a:xfrm>
            <a:off x="7098733" y="2389029"/>
            <a:ext cx="1795885" cy="3884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2CB50800-0F3F-4B64-9AF3-EB4E6FE5402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18983"/>
          <a:stretch/>
        </p:blipFill>
        <p:spPr>
          <a:xfrm>
            <a:off x="9535088" y="1770933"/>
            <a:ext cx="1414835" cy="521436"/>
          </a:xfrm>
          <a:prstGeom prst="rect">
            <a:avLst/>
          </a:prstGeom>
        </p:spPr>
      </p:pic>
      <p:pic>
        <p:nvPicPr>
          <p:cNvPr id="40" name="Picture 10" descr="Image result for blazemeterlogo">
            <a:extLst>
              <a:ext uri="{FF2B5EF4-FFF2-40B4-BE49-F238E27FC236}">
                <a16:creationId xmlns:a16="http://schemas.microsoft.com/office/drawing/2014/main" id="{D1AF8D72-A099-4E78-8626-EACC33E0230F}"/>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9173221" y="2409950"/>
            <a:ext cx="1795886" cy="3819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883CE2-55B8-4FC9-9A25-ABD41ED3E23C}"/>
              </a:ext>
            </a:extLst>
          </p:cNvPr>
          <p:cNvPicPr>
            <a:picLocks noChangeAspect="1"/>
          </p:cNvPicPr>
          <p:nvPr/>
        </p:nvPicPr>
        <p:blipFill>
          <a:blip r:embed="rId8"/>
          <a:stretch>
            <a:fillRect/>
          </a:stretch>
        </p:blipFill>
        <p:spPr>
          <a:xfrm>
            <a:off x="6202456" y="3542102"/>
            <a:ext cx="4747467" cy="1486528"/>
          </a:xfrm>
          <a:prstGeom prst="rect">
            <a:avLst/>
          </a:prstGeom>
        </p:spPr>
      </p:pic>
      <p:cxnSp>
        <p:nvCxnSpPr>
          <p:cNvPr id="42" name="Straight Arrow Connector 41">
            <a:extLst>
              <a:ext uri="{FF2B5EF4-FFF2-40B4-BE49-F238E27FC236}">
                <a16:creationId xmlns:a16="http://schemas.microsoft.com/office/drawing/2014/main" id="{9F25A576-C679-436F-9C3D-FF0F7364945B}"/>
              </a:ext>
            </a:extLst>
          </p:cNvPr>
          <p:cNvCxnSpPr>
            <a:cxnSpLocks/>
          </p:cNvCxnSpPr>
          <p:nvPr/>
        </p:nvCxnSpPr>
        <p:spPr>
          <a:xfrm>
            <a:off x="1396703" y="6114604"/>
            <a:ext cx="8013997" cy="0"/>
          </a:xfrm>
          <a:prstGeom prst="straightConnector1">
            <a:avLst/>
          </a:prstGeom>
          <a:noFill/>
          <a:ln w="38100" cap="flat" cmpd="sng" algn="ctr">
            <a:solidFill>
              <a:srgbClr val="FFFFFF"/>
            </a:solidFill>
            <a:prstDash val="solid"/>
            <a:miter lim="800000"/>
            <a:tailEnd type="triangle"/>
          </a:ln>
          <a:effectLst/>
        </p:spPr>
      </p:cxnSp>
      <p:cxnSp>
        <p:nvCxnSpPr>
          <p:cNvPr id="43" name="Straight Arrow Connector 42">
            <a:extLst>
              <a:ext uri="{FF2B5EF4-FFF2-40B4-BE49-F238E27FC236}">
                <a16:creationId xmlns:a16="http://schemas.microsoft.com/office/drawing/2014/main" id="{81AE4CB0-2243-4572-A6E0-8871896D8CE0}"/>
              </a:ext>
            </a:extLst>
          </p:cNvPr>
          <p:cNvCxnSpPr>
            <a:cxnSpLocks/>
          </p:cNvCxnSpPr>
          <p:nvPr/>
        </p:nvCxnSpPr>
        <p:spPr>
          <a:xfrm flipV="1">
            <a:off x="1391037" y="1704975"/>
            <a:ext cx="11689" cy="4409629"/>
          </a:xfrm>
          <a:prstGeom prst="straightConnector1">
            <a:avLst/>
          </a:prstGeom>
          <a:noFill/>
          <a:ln w="38100" cap="flat" cmpd="sng" algn="ctr">
            <a:solidFill>
              <a:srgbClr val="FFFFFF"/>
            </a:solidFill>
            <a:prstDash val="solid"/>
            <a:miter lim="800000"/>
            <a:tailEnd type="triangle"/>
          </a:ln>
          <a:effectLst/>
        </p:spPr>
      </p:cxnSp>
      <p:sp>
        <p:nvSpPr>
          <p:cNvPr id="7" name="Title 6">
            <a:extLst>
              <a:ext uri="{FF2B5EF4-FFF2-40B4-BE49-F238E27FC236}">
                <a16:creationId xmlns:a16="http://schemas.microsoft.com/office/drawing/2014/main" id="{76D01213-BE06-43E5-A74E-7A6349A71F22}"/>
              </a:ext>
            </a:extLst>
          </p:cNvPr>
          <p:cNvSpPr>
            <a:spLocks noGrp="1"/>
          </p:cNvSpPr>
          <p:nvPr>
            <p:ph type="title"/>
          </p:nvPr>
        </p:nvSpPr>
        <p:spPr/>
        <p:txBody>
          <a:bodyPr/>
          <a:lstStyle/>
          <a:p>
            <a:r>
              <a:rPr lang="en-US" dirty="0">
                <a:solidFill>
                  <a:srgbClr val="FFFFFF"/>
                </a:solidFill>
              </a:rPr>
              <a:t>Step 2 : Shift-left</a:t>
            </a:r>
            <a:endParaRPr lang="de-AT" dirty="0"/>
          </a:p>
        </p:txBody>
      </p:sp>
    </p:spTree>
    <p:extLst>
      <p:ext uri="{BB962C8B-B14F-4D97-AF65-F5344CB8AC3E}">
        <p14:creationId xmlns:p14="http://schemas.microsoft.com/office/powerpoint/2010/main" val="113626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3" grpId="0" animBg="1"/>
      <p:bldP spid="2" grpId="0" animBg="1"/>
      <p:bldP spid="3" grpId="0"/>
      <p:bldP spid="25" grpId="0"/>
      <p:bldP spid="2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C89B00E-3B54-4336-A5EF-36792336615B}"/>
              </a:ext>
            </a:extLst>
          </p:cNvPr>
          <p:cNvSpPr/>
          <p:nvPr/>
        </p:nvSpPr>
        <p:spPr>
          <a:xfrm>
            <a:off x="1708728" y="1475598"/>
            <a:ext cx="8519855" cy="1258364"/>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251FED1E-D815-4217-B076-D5E38BF7D825}"/>
              </a:ext>
            </a:extLst>
          </p:cNvPr>
          <p:cNvSpPr/>
          <p:nvPr/>
        </p:nvSpPr>
        <p:spPr>
          <a:xfrm>
            <a:off x="3973585" y="3667125"/>
            <a:ext cx="1065139" cy="101315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Arrow: Right 1">
            <a:extLst>
              <a:ext uri="{FF2B5EF4-FFF2-40B4-BE49-F238E27FC236}">
                <a16:creationId xmlns:a16="http://schemas.microsoft.com/office/drawing/2014/main" id="{391DEA38-862F-426B-9DD3-2FAC1D351552}"/>
              </a:ext>
            </a:extLst>
          </p:cNvPr>
          <p:cNvSpPr/>
          <p:nvPr/>
        </p:nvSpPr>
        <p:spPr>
          <a:xfrm rot="20015615">
            <a:off x="4984469" y="3425016"/>
            <a:ext cx="978408" cy="48463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0EFA346-F2B1-447C-A870-4C6D44D41393}"/>
              </a:ext>
            </a:extLst>
          </p:cNvPr>
          <p:cNvSpPr/>
          <p:nvPr/>
        </p:nvSpPr>
        <p:spPr>
          <a:xfrm>
            <a:off x="5079807" y="1501384"/>
            <a:ext cx="275267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Automated Delivery</a:t>
            </a:r>
            <a:endParaRPr kumimoji="0" lang="de-AT" sz="2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6914507-7236-422B-A2AA-61366F76E336}"/>
              </a:ext>
            </a:extLst>
          </p:cNvPr>
          <p:cNvSpPr txBox="1"/>
          <p:nvPr/>
        </p:nvSpPr>
        <p:spPr>
          <a:xfrm>
            <a:off x="1834838" y="2165572"/>
            <a:ext cx="10497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Integrate</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4C2EC1C-CED2-44B7-98E3-D02566F4A107}"/>
              </a:ext>
            </a:extLst>
          </p:cNvPr>
          <p:cNvSpPr/>
          <p:nvPr/>
        </p:nvSpPr>
        <p:spPr>
          <a:xfrm>
            <a:off x="5895976" y="2916117"/>
            <a:ext cx="723898" cy="67404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9" name="Picture 2" descr="Image result for jenkins logo">
            <a:extLst>
              <a:ext uri="{FF2B5EF4-FFF2-40B4-BE49-F238E27FC236}">
                <a16:creationId xmlns:a16="http://schemas.microsoft.com/office/drawing/2014/main" id="{041C7C22-32C2-4C77-A995-768A845F2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639" y="2106092"/>
            <a:ext cx="1225840" cy="3942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C5EFD975-B6EA-480E-865A-C64A6919E89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2600" y="1948257"/>
            <a:ext cx="1092981" cy="6297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Image result for concourse pipeline logo">
            <a:extLst>
              <a:ext uri="{FF2B5EF4-FFF2-40B4-BE49-F238E27FC236}">
                <a16:creationId xmlns:a16="http://schemas.microsoft.com/office/drawing/2014/main" id="{13FCBFCB-BD29-416B-8D7F-0861CB6FB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714" y="2115712"/>
            <a:ext cx="1272024" cy="3584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bitbucket pipeline logo">
            <a:extLst>
              <a:ext uri="{FF2B5EF4-FFF2-40B4-BE49-F238E27FC236}">
                <a16:creationId xmlns:a16="http://schemas.microsoft.com/office/drawing/2014/main" id="{56EB1C36-3FFD-4DD4-9826-AD7E9862790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1108" r="42882" b="28518"/>
          <a:stretch/>
        </p:blipFill>
        <p:spPr bwMode="auto">
          <a:xfrm>
            <a:off x="5536184" y="2069687"/>
            <a:ext cx="1534668" cy="43399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CB863DE-CF19-49D8-99F3-9A1D0EBAAF0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989010" y="2081894"/>
            <a:ext cx="1321270" cy="459998"/>
          </a:xfrm>
          <a:prstGeom prst="rect">
            <a:avLst/>
          </a:prstGeom>
        </p:spPr>
      </p:pic>
      <p:cxnSp>
        <p:nvCxnSpPr>
          <p:cNvPr id="24" name="Straight Arrow Connector 23">
            <a:extLst>
              <a:ext uri="{FF2B5EF4-FFF2-40B4-BE49-F238E27FC236}">
                <a16:creationId xmlns:a16="http://schemas.microsoft.com/office/drawing/2014/main" id="{019A86C5-FCE6-4F01-B02E-FF32A50E220C}"/>
              </a:ext>
            </a:extLst>
          </p:cNvPr>
          <p:cNvCxnSpPr>
            <a:cxnSpLocks/>
          </p:cNvCxnSpPr>
          <p:nvPr/>
        </p:nvCxnSpPr>
        <p:spPr>
          <a:xfrm>
            <a:off x="1396703" y="6114604"/>
            <a:ext cx="8013997" cy="0"/>
          </a:xfrm>
          <a:prstGeom prst="straightConnector1">
            <a:avLst/>
          </a:prstGeom>
          <a:noFill/>
          <a:ln w="38100" cap="flat" cmpd="sng" algn="ctr">
            <a:solidFill>
              <a:srgbClr val="FFFFFF"/>
            </a:solidFill>
            <a:prstDash val="solid"/>
            <a:miter lim="800000"/>
            <a:tailEnd type="triangle"/>
          </a:ln>
          <a:effectLst/>
        </p:spPr>
      </p:cxnSp>
      <p:cxnSp>
        <p:nvCxnSpPr>
          <p:cNvPr id="26" name="Straight Arrow Connector 25">
            <a:extLst>
              <a:ext uri="{FF2B5EF4-FFF2-40B4-BE49-F238E27FC236}">
                <a16:creationId xmlns:a16="http://schemas.microsoft.com/office/drawing/2014/main" id="{77DB9EEE-12B5-4537-8106-A73497F3FA3C}"/>
              </a:ext>
            </a:extLst>
          </p:cNvPr>
          <p:cNvCxnSpPr>
            <a:cxnSpLocks/>
          </p:cNvCxnSpPr>
          <p:nvPr/>
        </p:nvCxnSpPr>
        <p:spPr>
          <a:xfrm flipV="1">
            <a:off x="1391037" y="1704975"/>
            <a:ext cx="11689" cy="4409629"/>
          </a:xfrm>
          <a:prstGeom prst="straightConnector1">
            <a:avLst/>
          </a:prstGeom>
          <a:noFill/>
          <a:ln w="38100" cap="flat" cmpd="sng" algn="ctr">
            <a:solidFill>
              <a:srgbClr val="FFFFFF"/>
            </a:solidFill>
            <a:prstDash val="solid"/>
            <a:miter lim="800000"/>
            <a:tailEnd type="triangle"/>
          </a:ln>
          <a:effectLst/>
        </p:spPr>
      </p:cxnSp>
      <p:sp>
        <p:nvSpPr>
          <p:cNvPr id="32" name="Rectangle: Rounded Corners 31">
            <a:extLst>
              <a:ext uri="{FF2B5EF4-FFF2-40B4-BE49-F238E27FC236}">
                <a16:creationId xmlns:a16="http://schemas.microsoft.com/office/drawing/2014/main" id="{E5A17C6B-3D5E-4EEA-AD3B-E1833CD9E377}"/>
              </a:ext>
            </a:extLst>
          </p:cNvPr>
          <p:cNvSpPr/>
          <p:nvPr/>
        </p:nvSpPr>
        <p:spPr>
          <a:xfrm>
            <a:off x="1708728" y="4773794"/>
            <a:ext cx="8519855" cy="1159408"/>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6A033823-4CE9-4B2D-8EB1-B427871AA2F7}"/>
              </a:ext>
            </a:extLst>
          </p:cNvPr>
          <p:cNvSpPr txBox="1"/>
          <p:nvPr/>
        </p:nvSpPr>
        <p:spPr>
          <a:xfrm>
            <a:off x="1834838" y="5266938"/>
            <a:ext cx="1478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Calibri" panose="020F0502020204030204"/>
                <a:ea typeface="+mn-ea"/>
                <a:cs typeface="+mn-cs"/>
              </a:rPr>
              <a:t>Quality Gates</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EDE2A479-2E3C-436F-AE3E-C408B67E08E8}"/>
              </a:ext>
            </a:extLst>
          </p:cNvPr>
          <p:cNvSpPr/>
          <p:nvPr/>
        </p:nvSpPr>
        <p:spPr>
          <a:xfrm>
            <a:off x="3439110" y="5157634"/>
            <a:ext cx="1339910" cy="51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Calibri" panose="020F0502020204030204"/>
                <a:ea typeface="+mn-ea"/>
                <a:cs typeface="+mn-cs"/>
              </a:rPr>
              <a:t>Staging</a:t>
            </a: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1109CCFD-5F25-4CB2-B3ED-3643B8694929}"/>
              </a:ext>
            </a:extLst>
          </p:cNvPr>
          <p:cNvSpPr/>
          <p:nvPr/>
        </p:nvSpPr>
        <p:spPr>
          <a:xfrm>
            <a:off x="6055614" y="5157634"/>
            <a:ext cx="1339910" cy="51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Calibri" panose="020F0502020204030204"/>
                <a:ea typeface="+mn-ea"/>
                <a:cs typeface="+mn-cs"/>
              </a:rPr>
              <a:t>Blue/Green</a:t>
            </a: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E7EB24E9-3C4C-4952-8B77-57C670DC09F5}"/>
              </a:ext>
            </a:extLst>
          </p:cNvPr>
          <p:cNvSpPr/>
          <p:nvPr/>
        </p:nvSpPr>
        <p:spPr>
          <a:xfrm>
            <a:off x="8672117" y="5157634"/>
            <a:ext cx="1339910" cy="510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Calibri" panose="020F0502020204030204"/>
                <a:ea typeface="+mn-ea"/>
                <a:cs typeface="+mn-cs"/>
              </a:rPr>
              <a:t>Production</a:t>
            </a: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891A7DB6-38EE-47EC-9758-C19661158256}"/>
              </a:ext>
            </a:extLst>
          </p:cNvPr>
          <p:cNvSpPr/>
          <p:nvPr/>
        </p:nvSpPr>
        <p:spPr>
          <a:xfrm>
            <a:off x="4797491" y="5256196"/>
            <a:ext cx="1247027" cy="321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D89C6D5F-ACE0-43B4-9FC1-F58A8E7296E4}"/>
              </a:ext>
            </a:extLst>
          </p:cNvPr>
          <p:cNvPicPr>
            <a:picLocks noChangeAspect="1"/>
          </p:cNvPicPr>
          <p:nvPr/>
        </p:nvPicPr>
        <p:blipFill>
          <a:blip r:embed="rId8">
            <a:clrChange>
              <a:clrFrom>
                <a:srgbClr val="FCFCFC"/>
              </a:clrFrom>
              <a:clrTo>
                <a:srgbClr val="FCFCFC">
                  <a:alpha val="0"/>
                </a:srgbClr>
              </a:clrTo>
            </a:clrChange>
          </a:blip>
          <a:stretch>
            <a:fillRect/>
          </a:stretch>
        </p:blipFill>
        <p:spPr>
          <a:xfrm>
            <a:off x="5114156" y="5014037"/>
            <a:ext cx="637472" cy="737540"/>
          </a:xfrm>
          <a:prstGeom prst="rect">
            <a:avLst/>
          </a:prstGeom>
        </p:spPr>
      </p:pic>
      <p:sp>
        <p:nvSpPr>
          <p:cNvPr id="47" name="Arrow: Right 46">
            <a:extLst>
              <a:ext uri="{FF2B5EF4-FFF2-40B4-BE49-F238E27FC236}">
                <a16:creationId xmlns:a16="http://schemas.microsoft.com/office/drawing/2014/main" id="{B8CF5D90-0938-4CB6-B494-B838F9B3C480}"/>
              </a:ext>
            </a:extLst>
          </p:cNvPr>
          <p:cNvSpPr/>
          <p:nvPr/>
        </p:nvSpPr>
        <p:spPr>
          <a:xfrm>
            <a:off x="7393665" y="5252513"/>
            <a:ext cx="1247027" cy="321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5" name="Picture 44">
            <a:extLst>
              <a:ext uri="{FF2B5EF4-FFF2-40B4-BE49-F238E27FC236}">
                <a16:creationId xmlns:a16="http://schemas.microsoft.com/office/drawing/2014/main" id="{81477264-B2C5-48D1-AA73-BD17D50F3DEF}"/>
              </a:ext>
            </a:extLst>
          </p:cNvPr>
          <p:cNvPicPr>
            <a:picLocks noChangeAspect="1"/>
          </p:cNvPicPr>
          <p:nvPr/>
        </p:nvPicPr>
        <p:blipFill>
          <a:blip r:embed="rId8">
            <a:clrChange>
              <a:clrFrom>
                <a:srgbClr val="FCFCFC"/>
              </a:clrFrom>
              <a:clrTo>
                <a:srgbClr val="FCFCFC">
                  <a:alpha val="0"/>
                </a:srgbClr>
              </a:clrTo>
            </a:clrChange>
          </a:blip>
          <a:stretch>
            <a:fillRect/>
          </a:stretch>
        </p:blipFill>
        <p:spPr>
          <a:xfrm>
            <a:off x="7700301" y="5014037"/>
            <a:ext cx="637472" cy="737540"/>
          </a:xfrm>
          <a:prstGeom prst="rect">
            <a:avLst/>
          </a:prstGeom>
        </p:spPr>
      </p:pic>
      <p:sp>
        <p:nvSpPr>
          <p:cNvPr id="9" name="Title 8">
            <a:extLst>
              <a:ext uri="{FF2B5EF4-FFF2-40B4-BE49-F238E27FC236}">
                <a16:creationId xmlns:a16="http://schemas.microsoft.com/office/drawing/2014/main" id="{FD66CBD7-38C7-4C17-8536-8A5EFCCCA090}"/>
              </a:ext>
            </a:extLst>
          </p:cNvPr>
          <p:cNvSpPr>
            <a:spLocks noGrp="1"/>
          </p:cNvSpPr>
          <p:nvPr>
            <p:ph type="title"/>
          </p:nvPr>
        </p:nvSpPr>
        <p:spPr/>
        <p:txBody>
          <a:bodyPr/>
          <a:lstStyle/>
          <a:p>
            <a:r>
              <a:rPr lang="en-US" dirty="0">
                <a:solidFill>
                  <a:srgbClr val="FFFFFF"/>
                </a:solidFill>
              </a:rPr>
              <a:t>Step 3 : Shift-right</a:t>
            </a:r>
            <a:endParaRPr lang="de-AT" dirty="0"/>
          </a:p>
        </p:txBody>
      </p:sp>
    </p:spTree>
    <p:extLst>
      <p:ext uri="{BB962C8B-B14F-4D97-AF65-F5344CB8AC3E}">
        <p14:creationId xmlns:p14="http://schemas.microsoft.com/office/powerpoint/2010/main" val="79458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 grpId="0"/>
      <p:bldP spid="25" grpId="0"/>
      <p:bldP spid="18" grpId="0" animBg="1"/>
      <p:bldP spid="32" grpId="0" animBg="1"/>
      <p:bldP spid="42" grpId="0"/>
      <p:bldP spid="7" grpId="0" animBg="1"/>
      <p:bldP spid="44" grpId="0" animBg="1"/>
      <p:bldP spid="46" grpId="0" animBg="1"/>
      <p:bldP spid="8" grpId="0" animBg="1"/>
      <p:bldP spid="4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391DEA38-862F-426B-9DD3-2FAC1D351552}"/>
              </a:ext>
            </a:extLst>
          </p:cNvPr>
          <p:cNvSpPr/>
          <p:nvPr/>
        </p:nvSpPr>
        <p:spPr>
          <a:xfrm rot="19631857">
            <a:off x="6637582" y="2495976"/>
            <a:ext cx="978408" cy="4846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4C2EC1C-CED2-44B7-98E3-D02566F4A107}"/>
              </a:ext>
            </a:extLst>
          </p:cNvPr>
          <p:cNvSpPr/>
          <p:nvPr/>
        </p:nvSpPr>
        <p:spPr>
          <a:xfrm>
            <a:off x="5895976" y="2916117"/>
            <a:ext cx="723898" cy="67404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019A86C5-FCE6-4F01-B02E-FF32A50E220C}"/>
              </a:ext>
            </a:extLst>
          </p:cNvPr>
          <p:cNvCxnSpPr>
            <a:cxnSpLocks/>
          </p:cNvCxnSpPr>
          <p:nvPr/>
        </p:nvCxnSpPr>
        <p:spPr>
          <a:xfrm>
            <a:off x="1396703" y="6114604"/>
            <a:ext cx="8013997" cy="0"/>
          </a:xfrm>
          <a:prstGeom prst="straightConnector1">
            <a:avLst/>
          </a:prstGeom>
          <a:noFill/>
          <a:ln w="38100" cap="flat" cmpd="sng" algn="ctr">
            <a:solidFill>
              <a:srgbClr val="FFFFFF"/>
            </a:solidFill>
            <a:prstDash val="solid"/>
            <a:miter lim="800000"/>
            <a:tailEnd type="triangle"/>
          </a:ln>
          <a:effectLst/>
        </p:spPr>
      </p:cxnSp>
      <p:cxnSp>
        <p:nvCxnSpPr>
          <p:cNvPr id="26" name="Straight Arrow Connector 25">
            <a:extLst>
              <a:ext uri="{FF2B5EF4-FFF2-40B4-BE49-F238E27FC236}">
                <a16:creationId xmlns:a16="http://schemas.microsoft.com/office/drawing/2014/main" id="{77DB9EEE-12B5-4537-8106-A73497F3FA3C}"/>
              </a:ext>
            </a:extLst>
          </p:cNvPr>
          <p:cNvCxnSpPr>
            <a:cxnSpLocks/>
          </p:cNvCxnSpPr>
          <p:nvPr/>
        </p:nvCxnSpPr>
        <p:spPr>
          <a:xfrm flipV="1">
            <a:off x="1391037" y="1704975"/>
            <a:ext cx="11689" cy="4409629"/>
          </a:xfrm>
          <a:prstGeom prst="straightConnector1">
            <a:avLst/>
          </a:prstGeom>
          <a:noFill/>
          <a:ln w="38100" cap="flat" cmpd="sng" algn="ctr">
            <a:solidFill>
              <a:srgbClr val="FFFFFF"/>
            </a:solidFill>
            <a:prstDash val="solid"/>
            <a:miter lim="800000"/>
            <a:tailEnd type="triangle"/>
          </a:ln>
          <a:effectLst/>
        </p:spPr>
      </p:cxnSp>
      <p:sp>
        <p:nvSpPr>
          <p:cNvPr id="32" name="Rectangle: Rounded Corners 31">
            <a:extLst>
              <a:ext uri="{FF2B5EF4-FFF2-40B4-BE49-F238E27FC236}">
                <a16:creationId xmlns:a16="http://schemas.microsoft.com/office/drawing/2014/main" id="{E5A17C6B-3D5E-4EEA-AD3B-E1833CD9E377}"/>
              </a:ext>
            </a:extLst>
          </p:cNvPr>
          <p:cNvSpPr/>
          <p:nvPr/>
        </p:nvSpPr>
        <p:spPr>
          <a:xfrm>
            <a:off x="1625604" y="1778864"/>
            <a:ext cx="3929211" cy="4172811"/>
          </a:xfrm>
          <a:prstGeom prst="roundRect">
            <a:avLst>
              <a:gd name="adj" fmla="val 7946"/>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FD66CBD7-38C7-4C17-8536-8A5EFCCCA090}"/>
              </a:ext>
            </a:extLst>
          </p:cNvPr>
          <p:cNvSpPr>
            <a:spLocks noGrp="1"/>
          </p:cNvSpPr>
          <p:nvPr>
            <p:ph type="title"/>
          </p:nvPr>
        </p:nvSpPr>
        <p:spPr/>
        <p:txBody>
          <a:bodyPr/>
          <a:lstStyle/>
          <a:p>
            <a:r>
              <a:rPr lang="en-US" dirty="0">
                <a:solidFill>
                  <a:srgbClr val="FFFFFF"/>
                </a:solidFill>
              </a:rPr>
              <a:t>Step 4 : Self-healing</a:t>
            </a:r>
            <a:endParaRPr lang="de-AT" dirty="0"/>
          </a:p>
        </p:txBody>
      </p:sp>
      <p:sp>
        <p:nvSpPr>
          <p:cNvPr id="27" name="Oval 26">
            <a:extLst>
              <a:ext uri="{FF2B5EF4-FFF2-40B4-BE49-F238E27FC236}">
                <a16:creationId xmlns:a16="http://schemas.microsoft.com/office/drawing/2014/main" id="{FD7B9CF3-EBDC-48C1-B6C5-41C2C9FF6BAD}"/>
              </a:ext>
            </a:extLst>
          </p:cNvPr>
          <p:cNvSpPr/>
          <p:nvPr/>
        </p:nvSpPr>
        <p:spPr>
          <a:xfrm>
            <a:off x="7672715" y="2152823"/>
            <a:ext cx="321070" cy="32038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D2BD4C8-B120-442C-88E6-EAD5865F9051}"/>
              </a:ext>
            </a:extLst>
          </p:cNvPr>
          <p:cNvSpPr/>
          <p:nvPr/>
        </p:nvSpPr>
        <p:spPr>
          <a:xfrm>
            <a:off x="2032763" y="1852100"/>
            <a:ext cx="212551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Automated Problem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Remediation</a:t>
            </a:r>
            <a:endParaRPr kumimoji="0" lang="de-AT" sz="18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4D156F7-22C4-4549-92A8-6465583B2FC0}"/>
              </a:ext>
            </a:extLst>
          </p:cNvPr>
          <p:cNvPicPr>
            <a:picLocks noChangeAspect="1"/>
          </p:cNvPicPr>
          <p:nvPr/>
        </p:nvPicPr>
        <p:blipFill>
          <a:blip r:embed="rId3"/>
          <a:stretch>
            <a:fillRect/>
          </a:stretch>
        </p:blipFill>
        <p:spPr>
          <a:xfrm>
            <a:off x="1760079" y="2444394"/>
            <a:ext cx="1454179" cy="1038699"/>
          </a:xfrm>
          <a:prstGeom prst="rect">
            <a:avLst/>
          </a:prstGeom>
        </p:spPr>
      </p:pic>
      <p:pic>
        <p:nvPicPr>
          <p:cNvPr id="12" name="Picture 11">
            <a:extLst>
              <a:ext uri="{FF2B5EF4-FFF2-40B4-BE49-F238E27FC236}">
                <a16:creationId xmlns:a16="http://schemas.microsoft.com/office/drawing/2014/main" id="{6369FA8D-BE87-4AF2-A508-D5B11897C826}"/>
              </a:ext>
            </a:extLst>
          </p:cNvPr>
          <p:cNvPicPr>
            <a:picLocks noChangeAspect="1"/>
          </p:cNvPicPr>
          <p:nvPr/>
        </p:nvPicPr>
        <p:blipFill>
          <a:blip r:embed="rId4"/>
          <a:stretch>
            <a:fillRect/>
          </a:stretch>
        </p:blipFill>
        <p:spPr>
          <a:xfrm>
            <a:off x="4232147" y="2454290"/>
            <a:ext cx="1100011" cy="1072738"/>
          </a:xfrm>
          <a:prstGeom prst="rect">
            <a:avLst/>
          </a:prstGeom>
        </p:spPr>
      </p:pic>
      <p:sp>
        <p:nvSpPr>
          <p:cNvPr id="41" name="Arrow: Circular 40">
            <a:extLst>
              <a:ext uri="{FF2B5EF4-FFF2-40B4-BE49-F238E27FC236}">
                <a16:creationId xmlns:a16="http://schemas.microsoft.com/office/drawing/2014/main" id="{64B1F8A0-F277-4B50-9EAE-E41A06510F18}"/>
              </a:ext>
            </a:extLst>
          </p:cNvPr>
          <p:cNvSpPr/>
          <p:nvPr/>
        </p:nvSpPr>
        <p:spPr>
          <a:xfrm rot="15326262">
            <a:off x="2702988" y="3712489"/>
            <a:ext cx="2052041" cy="1983383"/>
          </a:xfrm>
          <a:prstGeom prst="circularArrow">
            <a:avLst>
              <a:gd name="adj1" fmla="val 10150"/>
              <a:gd name="adj2" fmla="val 340510"/>
              <a:gd name="adj3" fmla="val 13566871"/>
              <a:gd name="adj4" fmla="val 8511195"/>
              <a:gd name="adj5" fmla="val 10305"/>
            </a:avLst>
          </a:prstGeom>
          <a:solidFill>
            <a:schemeClr val="accent5">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0" name="Rectangle: Rounded Corners 39">
            <a:extLst>
              <a:ext uri="{FF2B5EF4-FFF2-40B4-BE49-F238E27FC236}">
                <a16:creationId xmlns:a16="http://schemas.microsoft.com/office/drawing/2014/main" id="{FA7A0AC2-25C0-4AD5-9D03-214C440D91E2}"/>
              </a:ext>
            </a:extLst>
          </p:cNvPr>
          <p:cNvSpPr/>
          <p:nvPr/>
        </p:nvSpPr>
        <p:spPr>
          <a:xfrm>
            <a:off x="4056853" y="4935731"/>
            <a:ext cx="1076999" cy="315876"/>
          </a:xfrm>
          <a:prstGeom prst="roundRect">
            <a:avLst/>
          </a:prstGeom>
          <a:solidFill>
            <a:srgbClr val="0366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Calibri" panose="020F0502020204030204"/>
                <a:ea typeface="+mn-ea"/>
                <a:cs typeface="+mn-cs"/>
              </a:rPr>
              <a:t>Act</a:t>
            </a:r>
            <a:endParaRPr kumimoji="0" lang="de-AT"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49E98764-694B-4CDA-B321-6A510A9ACB9B}"/>
              </a:ext>
            </a:extLst>
          </p:cNvPr>
          <p:cNvPicPr>
            <a:picLocks noChangeAspect="1"/>
          </p:cNvPicPr>
          <p:nvPr/>
        </p:nvPicPr>
        <p:blipFill>
          <a:blip r:embed="rId5"/>
          <a:stretch>
            <a:fillRect/>
          </a:stretch>
        </p:blipFill>
        <p:spPr>
          <a:xfrm>
            <a:off x="2150157" y="4746828"/>
            <a:ext cx="348015" cy="352366"/>
          </a:xfrm>
          <a:prstGeom prst="rect">
            <a:avLst/>
          </a:prstGeom>
        </p:spPr>
      </p:pic>
      <p:pic>
        <p:nvPicPr>
          <p:cNvPr id="14" name="Picture 13">
            <a:extLst>
              <a:ext uri="{FF2B5EF4-FFF2-40B4-BE49-F238E27FC236}">
                <a16:creationId xmlns:a16="http://schemas.microsoft.com/office/drawing/2014/main" id="{B4725D8B-9E33-45CD-9922-C99CC9F1F5A5}"/>
              </a:ext>
            </a:extLst>
          </p:cNvPr>
          <p:cNvPicPr>
            <a:picLocks noChangeAspect="1"/>
          </p:cNvPicPr>
          <p:nvPr/>
        </p:nvPicPr>
        <p:blipFill>
          <a:blip r:embed="rId6"/>
          <a:stretch>
            <a:fillRect/>
          </a:stretch>
        </p:blipFill>
        <p:spPr>
          <a:xfrm>
            <a:off x="4916155" y="4796114"/>
            <a:ext cx="353623" cy="339845"/>
          </a:xfrm>
          <a:prstGeom prst="rect">
            <a:avLst/>
          </a:prstGeom>
        </p:spPr>
      </p:pic>
      <p:pic>
        <p:nvPicPr>
          <p:cNvPr id="15" name="Picture 14">
            <a:extLst>
              <a:ext uri="{FF2B5EF4-FFF2-40B4-BE49-F238E27FC236}">
                <a16:creationId xmlns:a16="http://schemas.microsoft.com/office/drawing/2014/main" id="{FA304C5B-1282-48FD-A3F3-025F78462EBA}"/>
              </a:ext>
            </a:extLst>
          </p:cNvPr>
          <p:cNvPicPr>
            <a:picLocks noChangeAspect="1"/>
          </p:cNvPicPr>
          <p:nvPr/>
        </p:nvPicPr>
        <p:blipFill>
          <a:blip r:embed="rId7"/>
          <a:stretch>
            <a:fillRect/>
          </a:stretch>
        </p:blipFill>
        <p:spPr>
          <a:xfrm>
            <a:off x="3278174" y="3526885"/>
            <a:ext cx="391020" cy="380730"/>
          </a:xfrm>
          <a:prstGeom prst="rect">
            <a:avLst/>
          </a:prstGeom>
        </p:spPr>
      </p:pic>
      <p:pic>
        <p:nvPicPr>
          <p:cNvPr id="16" name="Picture 15">
            <a:extLst>
              <a:ext uri="{FF2B5EF4-FFF2-40B4-BE49-F238E27FC236}">
                <a16:creationId xmlns:a16="http://schemas.microsoft.com/office/drawing/2014/main" id="{B9EBA051-60DA-467D-8507-C531CE394573}"/>
              </a:ext>
            </a:extLst>
          </p:cNvPr>
          <p:cNvPicPr>
            <a:picLocks noChangeAspect="1"/>
          </p:cNvPicPr>
          <p:nvPr/>
        </p:nvPicPr>
        <p:blipFill>
          <a:blip r:embed="rId8"/>
          <a:stretch>
            <a:fillRect/>
          </a:stretch>
        </p:blipFill>
        <p:spPr>
          <a:xfrm>
            <a:off x="3818554" y="3518002"/>
            <a:ext cx="381871" cy="366993"/>
          </a:xfrm>
          <a:prstGeom prst="rect">
            <a:avLst/>
          </a:prstGeom>
        </p:spPr>
      </p:pic>
      <p:pic>
        <p:nvPicPr>
          <p:cNvPr id="17" name="Picture 16">
            <a:extLst>
              <a:ext uri="{FF2B5EF4-FFF2-40B4-BE49-F238E27FC236}">
                <a16:creationId xmlns:a16="http://schemas.microsoft.com/office/drawing/2014/main" id="{30C7A9B1-E35D-43B9-86D8-B775E9F95C3A}"/>
              </a:ext>
            </a:extLst>
          </p:cNvPr>
          <p:cNvPicPr>
            <a:picLocks noChangeAspect="1"/>
          </p:cNvPicPr>
          <p:nvPr/>
        </p:nvPicPr>
        <p:blipFill>
          <a:blip r:embed="rId9"/>
          <a:stretch>
            <a:fillRect/>
          </a:stretch>
        </p:blipFill>
        <p:spPr>
          <a:xfrm>
            <a:off x="4908522" y="5178244"/>
            <a:ext cx="372906" cy="333355"/>
          </a:xfrm>
          <a:prstGeom prst="rect">
            <a:avLst/>
          </a:prstGeom>
        </p:spPr>
      </p:pic>
      <p:pic>
        <p:nvPicPr>
          <p:cNvPr id="31" name="Picture 30">
            <a:extLst>
              <a:ext uri="{FF2B5EF4-FFF2-40B4-BE49-F238E27FC236}">
                <a16:creationId xmlns:a16="http://schemas.microsoft.com/office/drawing/2014/main" id="{82882411-B3DD-4E1A-BC4E-EE4D8958FC8D}"/>
              </a:ext>
            </a:extLst>
          </p:cNvPr>
          <p:cNvPicPr>
            <a:picLocks noChangeAspect="1"/>
          </p:cNvPicPr>
          <p:nvPr/>
        </p:nvPicPr>
        <p:blipFill>
          <a:blip r:embed="rId10"/>
          <a:stretch>
            <a:fillRect/>
          </a:stretch>
        </p:blipFill>
        <p:spPr>
          <a:xfrm>
            <a:off x="2119401" y="5136409"/>
            <a:ext cx="430094" cy="352366"/>
          </a:xfrm>
          <a:prstGeom prst="rect">
            <a:avLst/>
          </a:prstGeom>
        </p:spPr>
      </p:pic>
      <p:sp>
        <p:nvSpPr>
          <p:cNvPr id="52" name="Arrow: Circular 51">
            <a:extLst>
              <a:ext uri="{FF2B5EF4-FFF2-40B4-BE49-F238E27FC236}">
                <a16:creationId xmlns:a16="http://schemas.microsoft.com/office/drawing/2014/main" id="{3677F5A1-5CFE-4494-8E33-4C94449EA791}"/>
              </a:ext>
            </a:extLst>
          </p:cNvPr>
          <p:cNvSpPr/>
          <p:nvPr/>
        </p:nvSpPr>
        <p:spPr>
          <a:xfrm rot="21175413">
            <a:off x="2731563" y="3702964"/>
            <a:ext cx="2052041" cy="1983383"/>
          </a:xfrm>
          <a:prstGeom prst="circularArrow">
            <a:avLst>
              <a:gd name="adj1" fmla="val 10150"/>
              <a:gd name="adj2" fmla="val 340510"/>
              <a:gd name="adj3" fmla="val 13566871"/>
              <a:gd name="adj4" fmla="val 9765732"/>
              <a:gd name="adj5" fmla="val 10305"/>
            </a:avLst>
          </a:prstGeom>
          <a:solidFill>
            <a:schemeClr val="accent5">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4" name="Arrow: Circular 53">
            <a:extLst>
              <a:ext uri="{FF2B5EF4-FFF2-40B4-BE49-F238E27FC236}">
                <a16:creationId xmlns:a16="http://schemas.microsoft.com/office/drawing/2014/main" id="{2AFEDD93-DB7D-4A33-911B-5FAD480D6513}"/>
              </a:ext>
            </a:extLst>
          </p:cNvPr>
          <p:cNvSpPr/>
          <p:nvPr/>
        </p:nvSpPr>
        <p:spPr>
          <a:xfrm rot="8635555">
            <a:off x="2731563" y="3689957"/>
            <a:ext cx="2052041" cy="1983383"/>
          </a:xfrm>
          <a:prstGeom prst="circularArrow">
            <a:avLst>
              <a:gd name="adj1" fmla="val 10150"/>
              <a:gd name="adj2" fmla="val 340510"/>
              <a:gd name="adj3" fmla="val 13566871"/>
              <a:gd name="adj4" fmla="val 9357575"/>
              <a:gd name="adj5" fmla="val 10305"/>
            </a:avLst>
          </a:prstGeom>
          <a:solidFill>
            <a:schemeClr val="accent5">
              <a:lumMod val="40000"/>
              <a:lumOff val="6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8" name="Rectangle: Rounded Corners 37">
            <a:extLst>
              <a:ext uri="{FF2B5EF4-FFF2-40B4-BE49-F238E27FC236}">
                <a16:creationId xmlns:a16="http://schemas.microsoft.com/office/drawing/2014/main" id="{3D1964D9-DCD6-48B7-8ECF-B698191924EC}"/>
              </a:ext>
            </a:extLst>
          </p:cNvPr>
          <p:cNvSpPr/>
          <p:nvPr/>
        </p:nvSpPr>
        <p:spPr>
          <a:xfrm>
            <a:off x="2343297" y="4930920"/>
            <a:ext cx="1059379" cy="325498"/>
          </a:xfrm>
          <a:prstGeom prst="roundRect">
            <a:avLst/>
          </a:prstGeom>
          <a:solidFill>
            <a:srgbClr val="0366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Calibri" panose="020F0502020204030204"/>
                <a:ea typeface="+mn-ea"/>
                <a:cs typeface="+mn-cs"/>
              </a:rPr>
              <a:t>Evaluate</a:t>
            </a:r>
            <a:endParaRPr kumimoji="0" lang="de-AT"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FEE7C1F4-0103-41FB-AFE6-FCF028F655A9}"/>
              </a:ext>
            </a:extLst>
          </p:cNvPr>
          <p:cNvSpPr/>
          <p:nvPr/>
        </p:nvSpPr>
        <p:spPr>
          <a:xfrm>
            <a:off x="3214258" y="3860268"/>
            <a:ext cx="1059379" cy="303352"/>
          </a:xfrm>
          <a:prstGeom prst="roundRect">
            <a:avLst/>
          </a:prstGeom>
          <a:solidFill>
            <a:srgbClr val="0366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Calibri" panose="020F0502020204030204"/>
                <a:ea typeface="+mn-ea"/>
                <a:cs typeface="+mn-cs"/>
              </a:rPr>
              <a:t>Decide</a:t>
            </a:r>
            <a:endParaRPr kumimoji="0" lang="de-AT"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66E5C12-4B68-480D-AE05-73F04F1E8D43}"/>
              </a:ext>
            </a:extLst>
          </p:cNvPr>
          <p:cNvSpPr txBox="1"/>
          <p:nvPr/>
        </p:nvSpPr>
        <p:spPr>
          <a:xfrm>
            <a:off x="3278174" y="4482445"/>
            <a:ext cx="1296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Application</a:t>
            </a:r>
            <a:endParaRPr kumimoji="0" lang="fr-FR"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27" grpId="0" animBg="1"/>
      <p:bldP spid="29" grpId="0"/>
      <p:bldP spid="40" grpId="0" animBg="1"/>
      <p:bldP spid="38" grpId="0" animBg="1"/>
      <p:bldP spid="3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66CBD7-38C7-4C17-8536-8A5EFCCCA090}"/>
              </a:ext>
            </a:extLst>
          </p:cNvPr>
          <p:cNvSpPr>
            <a:spLocks noGrp="1"/>
          </p:cNvSpPr>
          <p:nvPr>
            <p:ph type="title"/>
          </p:nvPr>
        </p:nvSpPr>
        <p:spPr/>
        <p:txBody>
          <a:bodyPr>
            <a:normAutofit/>
          </a:bodyPr>
          <a:lstStyle/>
          <a:p>
            <a:r>
              <a:rPr lang="en-US" sz="3200" dirty="0">
                <a:solidFill>
                  <a:srgbClr val="FFFFFF"/>
                </a:solidFill>
              </a:rPr>
              <a:t>What are the next steps?</a:t>
            </a:r>
            <a:endParaRPr lang="de-AT" sz="3200" dirty="0"/>
          </a:p>
        </p:txBody>
      </p:sp>
      <p:sp>
        <p:nvSpPr>
          <p:cNvPr id="4" name="Content Placeholder 3">
            <a:extLst>
              <a:ext uri="{FF2B5EF4-FFF2-40B4-BE49-F238E27FC236}">
                <a16:creationId xmlns:a16="http://schemas.microsoft.com/office/drawing/2014/main" id="{CD93367B-7973-724B-8821-874A8CCF64A9}"/>
              </a:ext>
            </a:extLst>
          </p:cNvPr>
          <p:cNvSpPr>
            <a:spLocks noGrp="1"/>
          </p:cNvSpPr>
          <p:nvPr>
            <p:ph idx="1"/>
          </p:nvPr>
        </p:nvSpPr>
        <p:spPr/>
        <p:txBody>
          <a:bodyPr>
            <a:normAutofit/>
          </a:bodyPr>
          <a:lstStyle/>
          <a:p>
            <a:r>
              <a:rPr lang="en-US" dirty="0">
                <a:latin typeface="Bernina Sans Condensed" pitchFamily="2" charset="77"/>
              </a:rPr>
              <a:t>ACM automation services</a:t>
            </a:r>
          </a:p>
          <a:p>
            <a:pPr lvl="1"/>
            <a:r>
              <a:rPr lang="en-US" dirty="0">
                <a:latin typeface="Bernina Sans Condensed" pitchFamily="2" charset="77"/>
              </a:rPr>
              <a:t>Best practices and guidance on implementing ACM within your own context</a:t>
            </a:r>
          </a:p>
          <a:p>
            <a:pPr lvl="1"/>
            <a:r>
              <a:rPr lang="en-US" dirty="0">
                <a:latin typeface="Bernina Sans Condensed" pitchFamily="2" charset="77"/>
              </a:rPr>
              <a:t>Delivered by Dynatrace consulting services</a:t>
            </a:r>
          </a:p>
        </p:txBody>
      </p:sp>
    </p:spTree>
    <p:extLst>
      <p:ext uri="{BB962C8B-B14F-4D97-AF65-F5344CB8AC3E}">
        <p14:creationId xmlns:p14="http://schemas.microsoft.com/office/powerpoint/2010/main" val="822242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54AFBA-5F8B-43BB-906C-737C5A215739}"/>
              </a:ext>
            </a:extLst>
          </p:cNvPr>
          <p:cNvPicPr>
            <a:picLocks noChangeAspect="1"/>
          </p:cNvPicPr>
          <p:nvPr/>
        </p:nvPicPr>
        <p:blipFill>
          <a:blip r:embed="rId3"/>
          <a:stretch>
            <a:fillRect/>
          </a:stretch>
        </p:blipFill>
        <p:spPr>
          <a:xfrm>
            <a:off x="6967331" y="874650"/>
            <a:ext cx="6079471" cy="6079471"/>
          </a:xfrm>
          <a:prstGeom prst="rect">
            <a:avLst/>
          </a:prstGeom>
        </p:spPr>
      </p:pic>
      <p:sp>
        <p:nvSpPr>
          <p:cNvPr id="2" name="Title 1">
            <a:extLst>
              <a:ext uri="{FF2B5EF4-FFF2-40B4-BE49-F238E27FC236}">
                <a16:creationId xmlns:a16="http://schemas.microsoft.com/office/drawing/2014/main" id="{E905068D-8E15-4809-8C78-2A0D65EC8AAB}"/>
              </a:ext>
            </a:extLst>
          </p:cNvPr>
          <p:cNvSpPr>
            <a:spLocks noGrp="1"/>
          </p:cNvSpPr>
          <p:nvPr>
            <p:ph type="title"/>
          </p:nvPr>
        </p:nvSpPr>
        <p:spPr/>
        <p:txBody>
          <a:bodyPr>
            <a:noAutofit/>
          </a:bodyPr>
          <a:lstStyle/>
          <a:p>
            <a:r>
              <a:rPr lang="en-US" sz="2800" b="0" dirty="0"/>
              <a:t>Automation Services address tangible business challenges</a:t>
            </a:r>
          </a:p>
        </p:txBody>
      </p:sp>
      <p:pic>
        <p:nvPicPr>
          <p:cNvPr id="30" name="Picture 29" descr="A picture containing sitting&#10;&#10;Description automatically generated">
            <a:extLst>
              <a:ext uri="{FF2B5EF4-FFF2-40B4-BE49-F238E27FC236}">
                <a16:creationId xmlns:a16="http://schemas.microsoft.com/office/drawing/2014/main" id="{AB0B9A60-30C1-44B6-996D-47A6257A7797}"/>
              </a:ext>
            </a:extLst>
          </p:cNvPr>
          <p:cNvPicPr>
            <a:picLocks noChangeAspect="1"/>
          </p:cNvPicPr>
          <p:nvPr/>
        </p:nvPicPr>
        <p:blipFill rotWithShape="1">
          <a:blip r:embed="rId4"/>
          <a:srcRect l="596"/>
          <a:stretch/>
        </p:blipFill>
        <p:spPr>
          <a:xfrm>
            <a:off x="4415080" y="1463926"/>
            <a:ext cx="3692778" cy="2273103"/>
          </a:xfrm>
          <a:prstGeom prst="rect">
            <a:avLst/>
          </a:prstGeom>
          <a:ln>
            <a:solidFill>
              <a:schemeClr val="accent2"/>
            </a:solidFill>
          </a:ln>
        </p:spPr>
      </p:pic>
      <p:pic>
        <p:nvPicPr>
          <p:cNvPr id="32" name="Picture 31" descr="A picture containing sitting, laptop&#10;&#10;Description automatically generated">
            <a:extLst>
              <a:ext uri="{FF2B5EF4-FFF2-40B4-BE49-F238E27FC236}">
                <a16:creationId xmlns:a16="http://schemas.microsoft.com/office/drawing/2014/main" id="{E34A2892-0E4A-474A-958B-1B83D7E61B75}"/>
              </a:ext>
            </a:extLst>
          </p:cNvPr>
          <p:cNvPicPr>
            <a:picLocks noChangeAspect="1"/>
          </p:cNvPicPr>
          <p:nvPr/>
        </p:nvPicPr>
        <p:blipFill>
          <a:blip r:embed="rId5"/>
          <a:stretch>
            <a:fillRect/>
          </a:stretch>
        </p:blipFill>
        <p:spPr>
          <a:xfrm>
            <a:off x="346537" y="1463926"/>
            <a:ext cx="3684973" cy="2273103"/>
          </a:xfrm>
          <a:prstGeom prst="rect">
            <a:avLst/>
          </a:prstGeom>
          <a:ln>
            <a:solidFill>
              <a:schemeClr val="accent2"/>
            </a:solidFill>
          </a:ln>
        </p:spPr>
      </p:pic>
      <p:pic>
        <p:nvPicPr>
          <p:cNvPr id="36" name="Picture 35" descr="A screenshot of a cell phone&#10;&#10;Description automatically generated">
            <a:extLst>
              <a:ext uri="{FF2B5EF4-FFF2-40B4-BE49-F238E27FC236}">
                <a16:creationId xmlns:a16="http://schemas.microsoft.com/office/drawing/2014/main" id="{0815D5AD-6667-4481-9A58-7162D7C66357}"/>
              </a:ext>
            </a:extLst>
          </p:cNvPr>
          <p:cNvPicPr>
            <a:picLocks noChangeAspect="1"/>
          </p:cNvPicPr>
          <p:nvPr/>
        </p:nvPicPr>
        <p:blipFill>
          <a:blip r:embed="rId6"/>
          <a:stretch>
            <a:fillRect/>
          </a:stretch>
        </p:blipFill>
        <p:spPr>
          <a:xfrm>
            <a:off x="346537" y="4153539"/>
            <a:ext cx="3692780" cy="2225542"/>
          </a:xfrm>
          <a:prstGeom prst="rect">
            <a:avLst/>
          </a:prstGeom>
          <a:ln>
            <a:solidFill>
              <a:schemeClr val="accent2"/>
            </a:solidFill>
          </a:ln>
        </p:spPr>
      </p:pic>
      <p:pic>
        <p:nvPicPr>
          <p:cNvPr id="40" name="Picture 39" descr="A close up of a sign&#10;&#10;Description automatically generated">
            <a:extLst>
              <a:ext uri="{FF2B5EF4-FFF2-40B4-BE49-F238E27FC236}">
                <a16:creationId xmlns:a16="http://schemas.microsoft.com/office/drawing/2014/main" id="{04BDE4D2-D702-4A5B-8A86-6102FAE06C98}"/>
              </a:ext>
            </a:extLst>
          </p:cNvPr>
          <p:cNvPicPr>
            <a:picLocks noChangeAspect="1"/>
          </p:cNvPicPr>
          <p:nvPr/>
        </p:nvPicPr>
        <p:blipFill rotWithShape="1">
          <a:blip r:embed="rId7"/>
          <a:srcRect b="3068"/>
          <a:stretch/>
        </p:blipFill>
        <p:spPr>
          <a:xfrm>
            <a:off x="4415081" y="4141201"/>
            <a:ext cx="3692778" cy="2225542"/>
          </a:xfrm>
          <a:prstGeom prst="rect">
            <a:avLst/>
          </a:prstGeom>
          <a:ln>
            <a:solidFill>
              <a:schemeClr val="accent2"/>
            </a:solidFill>
          </a:ln>
        </p:spPr>
      </p:pic>
      <p:sp>
        <p:nvSpPr>
          <p:cNvPr id="7" name="Rectangle 6">
            <a:extLst>
              <a:ext uri="{FF2B5EF4-FFF2-40B4-BE49-F238E27FC236}">
                <a16:creationId xmlns:a16="http://schemas.microsoft.com/office/drawing/2014/main" id="{F3F83762-9B83-48A1-895A-9D2FF3D2266D}"/>
              </a:ext>
            </a:extLst>
          </p:cNvPr>
          <p:cNvSpPr/>
          <p:nvPr/>
        </p:nvSpPr>
        <p:spPr>
          <a:xfrm>
            <a:off x="5930719" y="354505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F1419"/>
              </a:solidFill>
              <a:effectLst/>
              <a:uLnTx/>
              <a:uFillTx/>
              <a:latin typeface="Bernina Sans Light"/>
              <a:ea typeface="+mn-ea"/>
              <a:cs typeface="+mn-cs"/>
            </a:endParaRPr>
          </a:p>
        </p:txBody>
      </p:sp>
      <p:sp>
        <p:nvSpPr>
          <p:cNvPr id="8" name="Rectangle 7">
            <a:extLst>
              <a:ext uri="{FF2B5EF4-FFF2-40B4-BE49-F238E27FC236}">
                <a16:creationId xmlns:a16="http://schemas.microsoft.com/office/drawing/2014/main" id="{D46C01E4-2F19-43BF-8ED8-AFDBEAB334A2}"/>
              </a:ext>
            </a:extLst>
          </p:cNvPr>
          <p:cNvSpPr/>
          <p:nvPr/>
        </p:nvSpPr>
        <p:spPr>
          <a:xfrm>
            <a:off x="5930719" y="354505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F1419"/>
              </a:solidFill>
              <a:effectLst/>
              <a:uLnTx/>
              <a:uFillTx/>
              <a:latin typeface="Bernina Sans Light"/>
              <a:ea typeface="+mn-ea"/>
              <a:cs typeface="+mn-cs"/>
            </a:endParaRPr>
          </a:p>
        </p:txBody>
      </p:sp>
      <p:sp>
        <p:nvSpPr>
          <p:cNvPr id="14" name="Oval 13">
            <a:extLst>
              <a:ext uri="{FF2B5EF4-FFF2-40B4-BE49-F238E27FC236}">
                <a16:creationId xmlns:a16="http://schemas.microsoft.com/office/drawing/2014/main" id="{54B1DE7C-4D86-425D-A0DA-0BD3A400DC33}"/>
              </a:ext>
            </a:extLst>
          </p:cNvPr>
          <p:cNvSpPr/>
          <p:nvPr/>
        </p:nvSpPr>
        <p:spPr>
          <a:xfrm>
            <a:off x="119728" y="1268617"/>
            <a:ext cx="390617" cy="390617"/>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1</a:t>
            </a:r>
          </a:p>
        </p:txBody>
      </p:sp>
      <p:sp>
        <p:nvSpPr>
          <p:cNvPr id="15" name="Oval 14">
            <a:extLst>
              <a:ext uri="{FF2B5EF4-FFF2-40B4-BE49-F238E27FC236}">
                <a16:creationId xmlns:a16="http://schemas.microsoft.com/office/drawing/2014/main" id="{98B0D5B4-8879-41C3-BAB8-3359D620148A}"/>
              </a:ext>
            </a:extLst>
          </p:cNvPr>
          <p:cNvSpPr/>
          <p:nvPr/>
        </p:nvSpPr>
        <p:spPr>
          <a:xfrm>
            <a:off x="11058985" y="4392249"/>
            <a:ext cx="548640" cy="548640"/>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1</a:t>
            </a:r>
          </a:p>
        </p:txBody>
      </p:sp>
      <p:sp>
        <p:nvSpPr>
          <p:cNvPr id="16" name="Oval 15">
            <a:extLst>
              <a:ext uri="{FF2B5EF4-FFF2-40B4-BE49-F238E27FC236}">
                <a16:creationId xmlns:a16="http://schemas.microsoft.com/office/drawing/2014/main" id="{8A606FEF-A66A-4BAD-B732-2AC2A92A7EC1}"/>
              </a:ext>
            </a:extLst>
          </p:cNvPr>
          <p:cNvSpPr/>
          <p:nvPr/>
        </p:nvSpPr>
        <p:spPr>
          <a:xfrm>
            <a:off x="4203966" y="1263865"/>
            <a:ext cx="390617" cy="390617"/>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2</a:t>
            </a:r>
          </a:p>
        </p:txBody>
      </p:sp>
      <p:sp>
        <p:nvSpPr>
          <p:cNvPr id="17" name="Oval 16">
            <a:extLst>
              <a:ext uri="{FF2B5EF4-FFF2-40B4-BE49-F238E27FC236}">
                <a16:creationId xmlns:a16="http://schemas.microsoft.com/office/drawing/2014/main" id="{D8CCD886-22FB-4AA1-A3A5-333325D47E07}"/>
              </a:ext>
            </a:extLst>
          </p:cNvPr>
          <p:cNvSpPr/>
          <p:nvPr/>
        </p:nvSpPr>
        <p:spPr>
          <a:xfrm>
            <a:off x="11125553" y="2880360"/>
            <a:ext cx="548640" cy="548640"/>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2</a:t>
            </a:r>
          </a:p>
        </p:txBody>
      </p:sp>
      <p:sp>
        <p:nvSpPr>
          <p:cNvPr id="18" name="Oval 17">
            <a:extLst>
              <a:ext uri="{FF2B5EF4-FFF2-40B4-BE49-F238E27FC236}">
                <a16:creationId xmlns:a16="http://schemas.microsoft.com/office/drawing/2014/main" id="{8693A8CC-CEC0-43C9-A376-B487BC2DF69D}"/>
              </a:ext>
            </a:extLst>
          </p:cNvPr>
          <p:cNvSpPr/>
          <p:nvPr/>
        </p:nvSpPr>
        <p:spPr>
          <a:xfrm>
            <a:off x="138628" y="3966935"/>
            <a:ext cx="390617" cy="390617"/>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3</a:t>
            </a:r>
          </a:p>
        </p:txBody>
      </p:sp>
      <p:sp>
        <p:nvSpPr>
          <p:cNvPr id="19" name="Oval 18">
            <a:extLst>
              <a:ext uri="{FF2B5EF4-FFF2-40B4-BE49-F238E27FC236}">
                <a16:creationId xmlns:a16="http://schemas.microsoft.com/office/drawing/2014/main" id="{A3ED6FA2-4341-440F-B6CF-F71879D69CC9}"/>
              </a:ext>
            </a:extLst>
          </p:cNvPr>
          <p:cNvSpPr/>
          <p:nvPr/>
        </p:nvSpPr>
        <p:spPr>
          <a:xfrm>
            <a:off x="9030840" y="5071000"/>
            <a:ext cx="548640" cy="548640"/>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3</a:t>
            </a:r>
          </a:p>
        </p:txBody>
      </p:sp>
      <p:sp>
        <p:nvSpPr>
          <p:cNvPr id="20" name="Oval 19">
            <a:extLst>
              <a:ext uri="{FF2B5EF4-FFF2-40B4-BE49-F238E27FC236}">
                <a16:creationId xmlns:a16="http://schemas.microsoft.com/office/drawing/2014/main" id="{4213C71C-0DA9-4FAF-ACCF-59C600CBD229}"/>
              </a:ext>
            </a:extLst>
          </p:cNvPr>
          <p:cNvSpPr/>
          <p:nvPr/>
        </p:nvSpPr>
        <p:spPr>
          <a:xfrm>
            <a:off x="10502462" y="5071000"/>
            <a:ext cx="548640" cy="548640"/>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4</a:t>
            </a:r>
          </a:p>
        </p:txBody>
      </p:sp>
      <p:sp>
        <p:nvSpPr>
          <p:cNvPr id="21" name="Oval 20">
            <a:extLst>
              <a:ext uri="{FF2B5EF4-FFF2-40B4-BE49-F238E27FC236}">
                <a16:creationId xmlns:a16="http://schemas.microsoft.com/office/drawing/2014/main" id="{8C901214-FBE4-4681-9B6D-28D390BD15F2}"/>
              </a:ext>
            </a:extLst>
          </p:cNvPr>
          <p:cNvSpPr/>
          <p:nvPr/>
        </p:nvSpPr>
        <p:spPr>
          <a:xfrm>
            <a:off x="4211062" y="3936424"/>
            <a:ext cx="390617" cy="390617"/>
          </a:xfrm>
          <a:prstGeom prst="ellipse">
            <a:avLst/>
          </a:prstGeom>
          <a:gradFill flip="none" rotWithShape="1">
            <a:gsLst>
              <a:gs pos="0">
                <a:schemeClr val="accent1"/>
              </a:gs>
              <a:gs pos="100000">
                <a:schemeClr val="accent2"/>
              </a:gs>
            </a:gsLst>
            <a:lin ang="0" scaled="1"/>
            <a:tileRect/>
          </a:gradFill>
          <a:ln w="190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Bernina Sans Light"/>
                <a:ea typeface="+mn-ea"/>
                <a:cs typeface="+mn-cs"/>
              </a:rPr>
              <a:t>4</a:t>
            </a:r>
          </a:p>
        </p:txBody>
      </p:sp>
    </p:spTree>
    <p:extLst>
      <p:ext uri="{BB962C8B-B14F-4D97-AF65-F5344CB8AC3E}">
        <p14:creationId xmlns:p14="http://schemas.microsoft.com/office/powerpoint/2010/main" val="5721322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66CBD7-38C7-4C17-8536-8A5EFCCCA090}"/>
              </a:ext>
            </a:extLst>
          </p:cNvPr>
          <p:cNvSpPr>
            <a:spLocks noGrp="1"/>
          </p:cNvSpPr>
          <p:nvPr>
            <p:ph type="title"/>
          </p:nvPr>
        </p:nvSpPr>
        <p:spPr/>
        <p:txBody>
          <a:bodyPr>
            <a:normAutofit/>
          </a:bodyPr>
          <a:lstStyle/>
          <a:p>
            <a:r>
              <a:rPr lang="en-US" sz="3200" dirty="0">
                <a:solidFill>
                  <a:srgbClr val="FFFFFF"/>
                </a:solidFill>
              </a:rPr>
              <a:t>What are the next steps?</a:t>
            </a:r>
            <a:endParaRPr lang="de-AT" sz="3200" dirty="0"/>
          </a:p>
        </p:txBody>
      </p:sp>
      <p:sp>
        <p:nvSpPr>
          <p:cNvPr id="4" name="Content Placeholder 3">
            <a:extLst>
              <a:ext uri="{FF2B5EF4-FFF2-40B4-BE49-F238E27FC236}">
                <a16:creationId xmlns:a16="http://schemas.microsoft.com/office/drawing/2014/main" id="{CD93367B-7973-724B-8821-874A8CCF64A9}"/>
              </a:ext>
            </a:extLst>
          </p:cNvPr>
          <p:cNvSpPr>
            <a:spLocks noGrp="1"/>
          </p:cNvSpPr>
          <p:nvPr>
            <p:ph idx="1"/>
          </p:nvPr>
        </p:nvSpPr>
        <p:spPr/>
        <p:txBody>
          <a:bodyPr>
            <a:normAutofit/>
          </a:bodyPr>
          <a:lstStyle/>
          <a:p>
            <a:r>
              <a:rPr lang="en-US" dirty="0">
                <a:latin typeface="Bernina Sans Condensed" pitchFamily="2" charset="77"/>
              </a:rPr>
              <a:t>ACM automation services</a:t>
            </a:r>
          </a:p>
          <a:p>
            <a:pPr lvl="1"/>
            <a:r>
              <a:rPr lang="en-US" dirty="0">
                <a:latin typeface="Bernina Sans Condensed" pitchFamily="2" charset="77"/>
              </a:rPr>
              <a:t>Best practices and guidance on implementing ACM within your own context</a:t>
            </a:r>
          </a:p>
          <a:p>
            <a:pPr lvl="1"/>
            <a:r>
              <a:rPr lang="en-US" dirty="0">
                <a:latin typeface="Bernina Sans Condensed" pitchFamily="2" charset="77"/>
              </a:rPr>
              <a:t>Delivered by Dynatrace consulting services</a:t>
            </a:r>
          </a:p>
          <a:p>
            <a:r>
              <a:rPr lang="en-US" dirty="0">
                <a:latin typeface="Bernina Sans Condensed" pitchFamily="2" charset="77"/>
              </a:rPr>
              <a:t>Autonomous Cloud Labs (ACL)</a:t>
            </a:r>
          </a:p>
          <a:p>
            <a:pPr lvl="1"/>
            <a:r>
              <a:rPr lang="en-US" dirty="0">
                <a:latin typeface="Bernina Sans Condensed" pitchFamily="2" charset="77"/>
              </a:rPr>
              <a:t>1-week hands-on training</a:t>
            </a:r>
          </a:p>
          <a:p>
            <a:pPr lvl="1"/>
            <a:r>
              <a:rPr lang="en-US" dirty="0">
                <a:latin typeface="Bernina Sans Condensed" pitchFamily="2" charset="77"/>
              </a:rPr>
              <a:t>Cover what we’ve seen during this workshop but gets deeper</a:t>
            </a:r>
          </a:p>
          <a:p>
            <a:pPr lvl="1"/>
            <a:r>
              <a:rPr lang="en-US" dirty="0">
                <a:latin typeface="Bernina Sans Condensed" pitchFamily="2" charset="77"/>
              </a:rPr>
              <a:t>Additional topics covered during the week</a:t>
            </a:r>
          </a:p>
          <a:p>
            <a:r>
              <a:rPr lang="en-US" dirty="0" err="1">
                <a:latin typeface="Bernina Sans Condensed" pitchFamily="2" charset="77"/>
              </a:rPr>
              <a:t>keptn</a:t>
            </a:r>
            <a:endParaRPr lang="en-US" dirty="0">
              <a:latin typeface="Bernina Sans Condensed" pitchFamily="2" charset="77"/>
            </a:endParaRPr>
          </a:p>
          <a:p>
            <a:pPr lvl="1"/>
            <a:r>
              <a:rPr lang="en-US" dirty="0">
                <a:latin typeface="Bernina Sans Condensed" pitchFamily="2" charset="77"/>
              </a:rPr>
              <a:t>Open-source framework to implement ACM</a:t>
            </a:r>
          </a:p>
          <a:p>
            <a:pPr lvl="1"/>
            <a:r>
              <a:rPr lang="en-US" dirty="0">
                <a:latin typeface="Bernina Sans Condensed" pitchFamily="2" charset="77"/>
              </a:rPr>
              <a:t>Still in development, GA 1.0 not available yet</a:t>
            </a:r>
          </a:p>
          <a:p>
            <a:pPr lvl="1"/>
            <a:r>
              <a:rPr lang="en-US" dirty="0">
                <a:latin typeface="Bernina Sans Condensed" pitchFamily="2" charset="77"/>
              </a:rPr>
              <a:t>More details : </a:t>
            </a:r>
            <a:r>
              <a:rPr lang="en-US" dirty="0">
                <a:latin typeface="Bernina Sans Condensed" pitchFamily="2" charset="77"/>
                <a:hlinkClick r:id="rId3"/>
              </a:rPr>
              <a:t>http://keptn.sh</a:t>
            </a:r>
            <a:r>
              <a:rPr lang="en-US" dirty="0">
                <a:latin typeface="Bernina Sans Condensed" pitchFamily="2" charset="77"/>
              </a:rPr>
              <a:t> </a:t>
            </a:r>
          </a:p>
        </p:txBody>
      </p:sp>
    </p:spTree>
    <p:extLst>
      <p:ext uri="{BB962C8B-B14F-4D97-AF65-F5344CB8AC3E}">
        <p14:creationId xmlns:p14="http://schemas.microsoft.com/office/powerpoint/2010/main" val="272226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oadmapTheme">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mapTheme" id="{E4104023-A560-41AA-8CD9-B3E5ECC48E66}" vid="{FA8E009A-450B-4C2F-8F31-825F8320AB5F}"/>
    </a:ext>
  </a:extLst>
</a:theme>
</file>

<file path=ppt/theme/theme10.xml><?xml version="1.0" encoding="utf-8"?>
<a:theme xmlns:a="http://schemas.openxmlformats.org/drawingml/2006/main" name="3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_ACMWorkshop_Cloud_native_Concepts.potx" id="{37F6A652-D8E7-40CF-A5E2-90D49DB63221}" vid="{D18A705F-AC4E-4025-BF13-14339C29E1D9}"/>
    </a:ext>
  </a:extLst>
</a:theme>
</file>

<file path=ppt/theme/theme11.xml><?xml version="1.0" encoding="utf-8"?>
<a:theme xmlns:a="http://schemas.openxmlformats.org/drawingml/2006/main" name="BLACK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AC6F0169-5104-4E0F-9962-105F37C4FCF9}"/>
    </a:ext>
  </a:extLst>
</a:theme>
</file>

<file path=ppt/theme/theme12.xml><?xml version="1.0" encoding="utf-8"?>
<a:theme xmlns:a="http://schemas.openxmlformats.org/drawingml/2006/main" name="3_WHITE SLIDES_2">
  <a:themeElements>
    <a:clrScheme name="Custom 16">
      <a:dk1>
        <a:srgbClr val="0F1419"/>
      </a:dk1>
      <a:lt1>
        <a:srgbClr val="FFFFFF"/>
      </a:lt1>
      <a:dk2>
        <a:srgbClr val="323538"/>
      </a:dk2>
      <a:lt2>
        <a:srgbClr val="E7E7E7"/>
      </a:lt2>
      <a:accent1>
        <a:srgbClr val="1495FF"/>
      </a:accent1>
      <a:accent2>
        <a:srgbClr val="8A36D0"/>
      </a:accent2>
      <a:accent3>
        <a:srgbClr val="3471DB"/>
      </a:accent3>
      <a:accent4>
        <a:srgbClr val="4361C8"/>
      </a:accent4>
      <a:accent5>
        <a:srgbClr val="5351B6"/>
      </a:accent5>
      <a:accent6>
        <a:srgbClr val="6140A3"/>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7389F236-E99A-8C4D-ACB6-DE4C0406A2D8}" vid="{9E573C56-522C-A947-97C3-59209FEC730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DD1CCBF2-53DD-4F9C-8DC0-7A677C87D567}"/>
    </a:ext>
  </a:extLst>
</a:theme>
</file>

<file path=ppt/theme/theme3.xml><?xml version="1.0" encoding="utf-8"?>
<a:theme xmlns:a="http://schemas.openxmlformats.org/drawingml/2006/main" name="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80431DCD-D1D2-44A6-B809-ECDE538A0A28}"/>
    </a:ext>
  </a:extLst>
</a:theme>
</file>

<file path=ppt/theme/theme4.xml><?xml version="1.0" encoding="utf-8"?>
<a:theme xmlns:a="http://schemas.openxmlformats.org/drawingml/2006/main" name="WHITE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5B57CDBC-BDF4-4E41-887E-EBA742003075}"/>
    </a:ext>
  </a:extLst>
</a:theme>
</file>

<file path=ppt/theme/theme5.xml><?xml version="1.0" encoding="utf-8"?>
<a:theme xmlns:a="http://schemas.openxmlformats.org/drawingml/2006/main" name="1_WHITE SLIDES_1">
  <a:themeElements>
    <a:clrScheme name="Custom 16">
      <a:dk1>
        <a:srgbClr val="0F1419"/>
      </a:dk1>
      <a:lt1>
        <a:srgbClr val="FFFFFF"/>
      </a:lt1>
      <a:dk2>
        <a:srgbClr val="323538"/>
      </a:dk2>
      <a:lt2>
        <a:srgbClr val="E7E7E7"/>
      </a:lt2>
      <a:accent1>
        <a:srgbClr val="1495FF"/>
      </a:accent1>
      <a:accent2>
        <a:srgbClr val="8A36D0"/>
      </a:accent2>
      <a:accent3>
        <a:srgbClr val="3471DB"/>
      </a:accent3>
      <a:accent4>
        <a:srgbClr val="4361C8"/>
      </a:accent4>
      <a:accent5>
        <a:srgbClr val="5351B6"/>
      </a:accent5>
      <a:accent6>
        <a:srgbClr val="6140A3"/>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7389F236-E99A-8C4D-ACB6-DE4C0406A2D8}" vid="{42CC4741-7462-8C4D-974C-DBDBCE15D624}"/>
    </a:ext>
  </a:extLst>
</a:theme>
</file>

<file path=ppt/theme/theme6.xml><?xml version="1.0" encoding="utf-8"?>
<a:theme xmlns:a="http://schemas.openxmlformats.org/drawingml/2006/main" name="1_BLACK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BLACK SLIDES_1">
  <a:themeElements>
    <a:clrScheme name="Custom 16">
      <a:dk1>
        <a:srgbClr val="0F1419"/>
      </a:dk1>
      <a:lt1>
        <a:srgbClr val="FFFFFF"/>
      </a:lt1>
      <a:dk2>
        <a:srgbClr val="323538"/>
      </a:dk2>
      <a:lt2>
        <a:srgbClr val="E7E7E7"/>
      </a:lt2>
      <a:accent1>
        <a:srgbClr val="1495FF"/>
      </a:accent1>
      <a:accent2>
        <a:srgbClr val="8A36D0"/>
      </a:accent2>
      <a:accent3>
        <a:srgbClr val="3471DB"/>
      </a:accent3>
      <a:accent4>
        <a:srgbClr val="4361C8"/>
      </a:accent4>
      <a:accent5>
        <a:srgbClr val="5351B6"/>
      </a:accent5>
      <a:accent6>
        <a:srgbClr val="6140A3"/>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7389F236-E99A-8C4D-ACB6-DE4C0406A2D8}" vid="{561DCE1A-47D2-4149-A590-FFD53EE29B41}"/>
    </a:ext>
  </a:extLst>
</a:theme>
</file>

<file path=ppt/theme/theme9.xml><?xml version="1.0" encoding="utf-8"?>
<a:theme xmlns:a="http://schemas.openxmlformats.org/drawingml/2006/main" name="1_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24495DA7-FF3E-2644-A587-996E765701DB}" vid="{C5C4C711-75B0-3C47-85EA-3D7FDB194B6C}"/>
    </a:ext>
  </a:extLst>
</a:theme>
</file>

<file path=docProps/app.xml><?xml version="1.0" encoding="utf-8"?>
<Properties xmlns="http://schemas.openxmlformats.org/officeDocument/2006/extended-properties" xmlns:vt="http://schemas.openxmlformats.org/officeDocument/2006/docPropsVTypes">
  <Template>RoadmapTheme</Template>
  <TotalTime>23893</TotalTime>
  <Words>5638</Words>
  <Application>Microsoft Macintosh PowerPoint</Application>
  <PresentationFormat>Widescreen</PresentationFormat>
  <Paragraphs>763</Paragraphs>
  <Slides>100</Slides>
  <Notes>34</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100</vt:i4>
      </vt:variant>
    </vt:vector>
  </HeadingPairs>
  <TitlesOfParts>
    <vt:vector size="124" baseType="lpstr">
      <vt:lpstr>Arial</vt:lpstr>
      <vt:lpstr>Bernina Sans</vt:lpstr>
      <vt:lpstr>Bernina Sans Condensed</vt:lpstr>
      <vt:lpstr>Bernina Sans Extrabold</vt:lpstr>
      <vt:lpstr>Bernina Sans Light</vt:lpstr>
      <vt:lpstr>Bernina Sans Narrow Lt</vt:lpstr>
      <vt:lpstr>Bernina Sans Semibold</vt:lpstr>
      <vt:lpstr>Calibri</vt:lpstr>
      <vt:lpstr>Calibri Light</vt:lpstr>
      <vt:lpstr>Consolas</vt:lpstr>
      <vt:lpstr>Times New Roman</vt:lpstr>
      <vt:lpstr>Wingdings</vt:lpstr>
      <vt:lpstr>RoadmapTheme</vt:lpstr>
      <vt:lpstr>BLACK SLIDES_2</vt:lpstr>
      <vt:lpstr>WHITE SLIDES_1</vt:lpstr>
      <vt:lpstr>WHITE SLIDES_2</vt:lpstr>
      <vt:lpstr>1_WHITE SLIDES_1</vt:lpstr>
      <vt:lpstr>1_BLACK SLIDES_1</vt:lpstr>
      <vt:lpstr>2_WHITE SLIDES_1</vt:lpstr>
      <vt:lpstr>2_BLACK SLIDES_1</vt:lpstr>
      <vt:lpstr>1_BLACK SLIDES_2</vt:lpstr>
      <vt:lpstr>3_WHITE SLIDES_1</vt:lpstr>
      <vt:lpstr>BLACK SLIDES_1</vt:lpstr>
      <vt:lpstr>3_WHITE SLIDES_2</vt:lpstr>
      <vt:lpstr>Autonomous Cloud Management with Dynatrace</vt:lpstr>
      <vt:lpstr>PowerPoint Presentation</vt:lpstr>
      <vt:lpstr>PowerPoint Presentation</vt:lpstr>
      <vt:lpstr>What we will accomplish today</vt:lpstr>
      <vt:lpstr>Workshop Setup</vt:lpstr>
      <vt:lpstr>Let’s start the fun : Self-service monitoring</vt:lpstr>
      <vt:lpstr>Setup our GCP environment</vt:lpstr>
      <vt:lpstr>Setup our GCP environment</vt:lpstr>
      <vt:lpstr>Setup our GCP environment</vt:lpstr>
      <vt:lpstr>Setup our GCP environment – Launching Cloud Shell</vt:lpstr>
      <vt:lpstr>Setup our GKE Cluster – Cloning our repository</vt:lpstr>
      <vt:lpstr>Dynatrace Credentials – Tenant ID &amp; Environment ID</vt:lpstr>
      <vt:lpstr>Dynatrace Credentials – Tenant ID &amp; Environment ID</vt:lpstr>
      <vt:lpstr>Dynatrace Credentials – Tenant ID &amp; Environment ID</vt:lpstr>
      <vt:lpstr>Dynatrace Credentials – API Token</vt:lpstr>
      <vt:lpstr>Dynatrace Credentials – PaaS Token</vt:lpstr>
      <vt:lpstr>Creating our Credentials</vt:lpstr>
      <vt:lpstr>Setup our GKE Cluster</vt:lpstr>
      <vt:lpstr>Setup our GKE Cluster</vt:lpstr>
      <vt:lpstr>What is Kubernetes?</vt:lpstr>
      <vt:lpstr>Kubernetes Architecture</vt:lpstr>
      <vt:lpstr>Kubernetes Key Concepts Cheat sheet</vt:lpstr>
      <vt:lpstr>What is an Operator?</vt:lpstr>
      <vt:lpstr>OneAgent Operator in action</vt:lpstr>
      <vt:lpstr>Sock Shop Application</vt:lpstr>
      <vt:lpstr>Sock Shop architecture</vt:lpstr>
      <vt:lpstr>Validate our Cluster setup</vt:lpstr>
      <vt:lpstr>Validate our Cluster setup </vt:lpstr>
      <vt:lpstr>Validate our Cluster setup</vt:lpstr>
      <vt:lpstr>Validate Dynatrace</vt:lpstr>
      <vt:lpstr>Structure services according to our needs</vt:lpstr>
      <vt:lpstr>Management Zones</vt:lpstr>
      <vt:lpstr>Create Management Zones for dev and prod</vt:lpstr>
      <vt:lpstr>Service Naming</vt:lpstr>
      <vt:lpstr>Custom Service Naming</vt:lpstr>
      <vt:lpstr>Create Custom Service Naming Rules </vt:lpstr>
      <vt:lpstr>Shift-left : Deploying Jenkins</vt:lpstr>
      <vt:lpstr>Deploy Jenkins</vt:lpstr>
      <vt:lpstr>What is Jenkins?</vt:lpstr>
      <vt:lpstr>What our initial Pipeline for the carts service looks like</vt:lpstr>
      <vt:lpstr>Jenkins Setup</vt:lpstr>
      <vt:lpstr>Disabling anomaly detection in dev (1)</vt:lpstr>
      <vt:lpstr>Disabling anomaly detection in dev (2)</vt:lpstr>
      <vt:lpstr>Let’s now deploy a new build</vt:lpstr>
      <vt:lpstr>If all goes well…</vt:lpstr>
      <vt:lpstr>But is this really the case?</vt:lpstr>
      <vt:lpstr>What is missing?</vt:lpstr>
      <vt:lpstr>Shift-Left &amp; Shift-Right :  Jenkins-Dynatrace integration</vt:lpstr>
      <vt:lpstr>Dynatrace Integration</vt:lpstr>
      <vt:lpstr>Install Jenkins Plugin</vt:lpstr>
      <vt:lpstr>Jenkins Configuration (1)</vt:lpstr>
      <vt:lpstr>Jenkins Configuration (2)</vt:lpstr>
      <vt:lpstr>Jenkins Configuration (3)</vt:lpstr>
      <vt:lpstr>Adding Events to our Pipeline</vt:lpstr>
      <vt:lpstr>Adding Events to our Pipeline</vt:lpstr>
      <vt:lpstr>Adding Events to our Pipeline – Deployment Events</vt:lpstr>
      <vt:lpstr>Adding Events to our Pipeline – Record Perf Test</vt:lpstr>
      <vt:lpstr>Adding Events to our Pipeline – Compare results to monspec</vt:lpstr>
      <vt:lpstr>Adding Events to our Pipeline</vt:lpstr>
      <vt:lpstr>Let’s test our integration</vt:lpstr>
      <vt:lpstr>Deploy Build Two Again</vt:lpstr>
      <vt:lpstr>How deployment info is pushed to Dynatrace</vt:lpstr>
      <vt:lpstr>Tag mappings in the Service view</vt:lpstr>
      <vt:lpstr>How performance perf test info is pushed to Dynatrace</vt:lpstr>
      <vt:lpstr>Performance Signature validation</vt:lpstr>
      <vt:lpstr>Sample Monspec File</vt:lpstr>
      <vt:lpstr>Performance Signature Definition – Upper and Lower Limit</vt:lpstr>
      <vt:lpstr>Other potential quality gates &amp; metrics</vt:lpstr>
      <vt:lpstr>Now our Build Two should fail at the Quality Gate</vt:lpstr>
      <vt:lpstr>Deployment and Performance Signature check events</vt:lpstr>
      <vt:lpstr>Deliver good build to production</vt:lpstr>
      <vt:lpstr>Production Deployment event</vt:lpstr>
      <vt:lpstr>Auto-remediation with Ansible Tower</vt:lpstr>
      <vt:lpstr>Ansible and Ansible Tower</vt:lpstr>
      <vt:lpstr>Deploy Ansible Tower</vt:lpstr>
      <vt:lpstr>Promotional campaign </vt:lpstr>
      <vt:lpstr>Runbook automation workflow</vt:lpstr>
      <vt:lpstr>Log in the Ansible Tower console</vt:lpstr>
      <vt:lpstr>Configure Dynatrace  Problem Notification</vt:lpstr>
      <vt:lpstr>Configure Ansible Tower integration</vt:lpstr>
      <vt:lpstr>Launch Campaign playbook</vt:lpstr>
      <vt:lpstr>Observe the promotional campaign</vt:lpstr>
      <vt:lpstr>Observe the promotional campaign</vt:lpstr>
      <vt:lpstr>Observe the promotional campaign</vt:lpstr>
      <vt:lpstr>Observe the auto-remediation playbook actions</vt:lpstr>
      <vt:lpstr>Observe the auto-remediation playbook actions</vt:lpstr>
      <vt:lpstr>Observe the auto-remediation playbook actions</vt:lpstr>
      <vt:lpstr>That’s it! Problem solved automatically</vt:lpstr>
      <vt:lpstr>Runbook automation workflow recap</vt:lpstr>
      <vt:lpstr>How to clean up</vt:lpstr>
      <vt:lpstr>Clean up</vt:lpstr>
      <vt:lpstr>Summary</vt:lpstr>
      <vt:lpstr>Step 1 : Self-service monitoring</vt:lpstr>
      <vt:lpstr>Step 2 : Shift-left</vt:lpstr>
      <vt:lpstr>Step 3 : Shift-right</vt:lpstr>
      <vt:lpstr>Step 4 : Self-healing</vt:lpstr>
      <vt:lpstr>What are the next steps?</vt:lpstr>
      <vt:lpstr>Automation Services address tangible business challenges</vt:lpstr>
      <vt:lpstr>What are the 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Dynatrace/Jenkins Integration</dc:title>
  <dc:creator>Segar, Wayne</dc:creator>
  <cp:lastModifiedBy>Caron, Steve</cp:lastModifiedBy>
  <cp:revision>31</cp:revision>
  <cp:lastPrinted>2020-02-26T04:39:17Z</cp:lastPrinted>
  <dcterms:created xsi:type="dcterms:W3CDTF">2019-07-19T17:51:55Z</dcterms:created>
  <dcterms:modified xsi:type="dcterms:W3CDTF">2020-02-26T04:41:03Z</dcterms:modified>
</cp:coreProperties>
</file>